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8" r:id="rId3"/>
    <p:sldId id="269" r:id="rId4"/>
    <p:sldId id="290" r:id="rId5"/>
    <p:sldId id="293" r:id="rId6"/>
    <p:sldId id="280" r:id="rId7"/>
    <p:sldId id="294" r:id="rId8"/>
    <p:sldId id="270" r:id="rId9"/>
    <p:sldId id="295" r:id="rId10"/>
    <p:sldId id="322" r:id="rId11"/>
    <p:sldId id="278" r:id="rId12"/>
    <p:sldId id="324" r:id="rId13"/>
    <p:sldId id="325" r:id="rId14"/>
    <p:sldId id="333" r:id="rId15"/>
    <p:sldId id="334" r:id="rId16"/>
    <p:sldId id="279" r:id="rId17"/>
    <p:sldId id="320" r:id="rId18"/>
    <p:sldId id="321" r:id="rId19"/>
    <p:sldId id="319" r:id="rId20"/>
    <p:sldId id="307" r:id="rId21"/>
    <p:sldId id="313" r:id="rId22"/>
    <p:sldId id="314" r:id="rId23"/>
    <p:sldId id="308" r:id="rId24"/>
    <p:sldId id="311" r:id="rId25"/>
    <p:sldId id="312" r:id="rId26"/>
    <p:sldId id="315" r:id="rId27"/>
    <p:sldId id="318" r:id="rId28"/>
    <p:sldId id="296" r:id="rId29"/>
    <p:sldId id="329" r:id="rId30"/>
    <p:sldId id="297" r:id="rId31"/>
    <p:sldId id="298" r:id="rId32"/>
    <p:sldId id="300" r:id="rId33"/>
    <p:sldId id="330" r:id="rId34"/>
    <p:sldId id="332" r:id="rId35"/>
    <p:sldId id="256"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3C8"/>
    <a:srgbClr val="CDCDCD"/>
    <a:srgbClr val="558FBF"/>
    <a:srgbClr val="5C95C2"/>
    <a:srgbClr val="FFFFFF"/>
    <a:srgbClr val="F4E9D4"/>
    <a:srgbClr val="FF7C80"/>
    <a:srgbClr val="3B3831"/>
    <a:srgbClr val="DED7D4"/>
    <a:srgbClr val="B0CBE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6336" autoAdjust="0"/>
  </p:normalViewPr>
  <p:slideViewPr>
    <p:cSldViewPr snapToGrid="0" showGuides="1">
      <p:cViewPr>
        <p:scale>
          <a:sx n="90" d="100"/>
          <a:sy n="90" d="100"/>
        </p:scale>
        <p:origin x="1548" y="6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2DC0A6-3C53-6153-A2BC-0EB7ED829250}"/>
              </a:ext>
            </a:extLst>
          </p:cNvPr>
          <p:cNvSpPr txBox="1"/>
          <p:nvPr userDrawn="1"/>
        </p:nvSpPr>
        <p:spPr>
          <a:xfrm>
            <a:off x="9486430" y="6497854"/>
            <a:ext cx="2642070" cy="253916"/>
          </a:xfrm>
          <a:prstGeom prst="rect">
            <a:avLst/>
          </a:prstGeom>
          <a:noFill/>
        </p:spPr>
        <p:txBody>
          <a:bodyPr wrap="none" rtlCol="0">
            <a:spAutoFit/>
          </a:bodyPr>
          <a:lstStyle/>
          <a:p>
            <a:pPr algn="r"/>
            <a:r>
              <a:rPr lang="en-US" altLang="ko-KR" sz="1050" dirty="0"/>
              <a:t>© 2023. Saebyeol Yu. all rights reserved.</a:t>
            </a:r>
            <a:endParaRPr lang="ko-KR" altLang="en-US" sz="1050" dirty="0"/>
          </a:p>
        </p:txBody>
      </p:sp>
      <p:sp>
        <p:nvSpPr>
          <p:cNvPr id="2" name="날짜 개체 틀 1">
            <a:extLst>
              <a:ext uri="{FF2B5EF4-FFF2-40B4-BE49-F238E27FC236}">
                <a16:creationId xmlns:a16="http://schemas.microsoft.com/office/drawing/2014/main" id="{6E26D897-0CAB-E239-17B9-C9A4AEC86D97}"/>
              </a:ext>
            </a:extLst>
          </p:cNvPr>
          <p:cNvSpPr>
            <a:spLocks noGrp="1"/>
          </p:cNvSpPr>
          <p:nvPr>
            <p:ph type="dt" sz="half" idx="10"/>
          </p:nvPr>
        </p:nvSpPr>
        <p:spPr/>
        <p:txBody>
          <a:bodyPr/>
          <a:lstStyle/>
          <a:p>
            <a:fld id="{E47542E4-3239-44E5-92F1-8B569E257A57}" type="datetimeFigureOut">
              <a:rPr lang="ko-KR" altLang="en-US" smtClean="0"/>
              <a:t>2023-12-26</a:t>
            </a:fld>
            <a:endParaRPr lang="ko-KR" altLang="en-US"/>
          </a:p>
        </p:txBody>
      </p:sp>
      <p:sp>
        <p:nvSpPr>
          <p:cNvPr id="3" name="바닥글 개체 틀 2">
            <a:extLst>
              <a:ext uri="{FF2B5EF4-FFF2-40B4-BE49-F238E27FC236}">
                <a16:creationId xmlns:a16="http://schemas.microsoft.com/office/drawing/2014/main" id="{CEAB2A8D-6681-35B8-3CC0-6E314E045C2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D055A0C-FD4B-453F-0BC2-E75455E5CA7D}"/>
              </a:ext>
            </a:extLst>
          </p:cNvPr>
          <p:cNvSpPr>
            <a:spLocks noGrp="1"/>
          </p:cNvSpPr>
          <p:nvPr>
            <p:ph type="sldNum" sz="quarter" idx="12"/>
          </p:nvPr>
        </p:nvSpPr>
        <p:spPr/>
        <p:txBody>
          <a:bodyPr/>
          <a:lstStyle/>
          <a:p>
            <a:fld id="{4BB9C7A3-7F7F-4502-9814-D99FE13959A2}" type="slidenum">
              <a:rPr lang="ko-KR" altLang="en-US" smtClean="0"/>
              <a:t>‹#›</a:t>
            </a:fld>
            <a:endParaRPr lang="ko-KR" altLang="en-US"/>
          </a:p>
        </p:txBody>
      </p:sp>
    </p:spTree>
    <p:extLst>
      <p:ext uri="{BB962C8B-B14F-4D97-AF65-F5344CB8AC3E}">
        <p14:creationId xmlns:p14="http://schemas.microsoft.com/office/powerpoint/2010/main" val="39492643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2DC0A6-3C53-6153-A2BC-0EB7ED829250}"/>
              </a:ext>
            </a:extLst>
          </p:cNvPr>
          <p:cNvSpPr txBox="1"/>
          <p:nvPr userDrawn="1"/>
        </p:nvSpPr>
        <p:spPr>
          <a:xfrm>
            <a:off x="9486430" y="6497854"/>
            <a:ext cx="2642070" cy="253916"/>
          </a:xfrm>
          <a:prstGeom prst="rect">
            <a:avLst/>
          </a:prstGeom>
          <a:noFill/>
        </p:spPr>
        <p:txBody>
          <a:bodyPr wrap="none" rtlCol="0">
            <a:spAutoFit/>
          </a:bodyPr>
          <a:lstStyle/>
          <a:p>
            <a:pPr algn="r"/>
            <a:r>
              <a:rPr lang="en-US" altLang="ko-KR" sz="1050" dirty="0">
                <a:solidFill>
                  <a:schemeClr val="bg1"/>
                </a:solidFill>
              </a:rPr>
              <a:t>© 2023. Saebyeol Yu. all rights reserved.</a:t>
            </a:r>
            <a:endParaRPr lang="ko-KR" altLang="en-US" sz="1050" dirty="0">
              <a:solidFill>
                <a:schemeClr val="bg1"/>
              </a:solidFill>
            </a:endParaRPr>
          </a:p>
        </p:txBody>
      </p:sp>
      <p:sp>
        <p:nvSpPr>
          <p:cNvPr id="2" name="날짜 개체 틀 1">
            <a:extLst>
              <a:ext uri="{FF2B5EF4-FFF2-40B4-BE49-F238E27FC236}">
                <a16:creationId xmlns:a16="http://schemas.microsoft.com/office/drawing/2014/main" id="{6E26D897-0CAB-E239-17B9-C9A4AEC86D97}"/>
              </a:ext>
            </a:extLst>
          </p:cNvPr>
          <p:cNvSpPr>
            <a:spLocks noGrp="1"/>
          </p:cNvSpPr>
          <p:nvPr>
            <p:ph type="dt" sz="half" idx="10"/>
          </p:nvPr>
        </p:nvSpPr>
        <p:spPr/>
        <p:txBody>
          <a:bodyPr/>
          <a:lstStyle/>
          <a:p>
            <a:fld id="{E47542E4-3239-44E5-92F1-8B569E257A57}" type="datetimeFigureOut">
              <a:rPr lang="ko-KR" altLang="en-US" smtClean="0"/>
              <a:t>2023-12-26</a:t>
            </a:fld>
            <a:endParaRPr lang="ko-KR" altLang="en-US"/>
          </a:p>
        </p:txBody>
      </p:sp>
      <p:sp>
        <p:nvSpPr>
          <p:cNvPr id="3" name="바닥글 개체 틀 2">
            <a:extLst>
              <a:ext uri="{FF2B5EF4-FFF2-40B4-BE49-F238E27FC236}">
                <a16:creationId xmlns:a16="http://schemas.microsoft.com/office/drawing/2014/main" id="{CEAB2A8D-6681-35B8-3CC0-6E314E045C2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D055A0C-FD4B-453F-0BC2-E75455E5CA7D}"/>
              </a:ext>
            </a:extLst>
          </p:cNvPr>
          <p:cNvSpPr>
            <a:spLocks noGrp="1"/>
          </p:cNvSpPr>
          <p:nvPr>
            <p:ph type="sldNum" sz="quarter" idx="12"/>
          </p:nvPr>
        </p:nvSpPr>
        <p:spPr/>
        <p:txBody>
          <a:bodyPr/>
          <a:lstStyle/>
          <a:p>
            <a:fld id="{4BB9C7A3-7F7F-4502-9814-D99FE13959A2}" type="slidenum">
              <a:rPr lang="ko-KR" altLang="en-US" smtClean="0"/>
              <a:t>‹#›</a:t>
            </a:fld>
            <a:endParaRPr lang="ko-KR" altLang="en-US"/>
          </a:p>
        </p:txBody>
      </p:sp>
    </p:spTree>
    <p:extLst>
      <p:ext uri="{BB962C8B-B14F-4D97-AF65-F5344CB8AC3E}">
        <p14:creationId xmlns:p14="http://schemas.microsoft.com/office/powerpoint/2010/main" val="731300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AE008D9-82E4-6BB5-62F2-166E9C48F6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BAE6AD4-5445-B623-6AF7-C15F6AAC7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241711B-B82A-51D0-C19F-E7ABCACCB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542E4-3239-44E5-92F1-8B569E257A57}" type="datetimeFigureOut">
              <a:rPr lang="ko-KR" altLang="en-US" smtClean="0"/>
              <a:t>2023-12-26</a:t>
            </a:fld>
            <a:endParaRPr lang="ko-KR" altLang="en-US"/>
          </a:p>
        </p:txBody>
      </p:sp>
      <p:sp>
        <p:nvSpPr>
          <p:cNvPr id="5" name="바닥글 개체 틀 4">
            <a:extLst>
              <a:ext uri="{FF2B5EF4-FFF2-40B4-BE49-F238E27FC236}">
                <a16:creationId xmlns:a16="http://schemas.microsoft.com/office/drawing/2014/main" id="{92EB6EB9-4A25-3E3A-62C3-0843F442A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4804E55-8A8B-0F72-DEFC-B983B2839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9C7A3-7F7F-4502-9814-D99FE13959A2}" type="slidenum">
              <a:rPr lang="ko-KR" altLang="en-US" smtClean="0"/>
              <a:t>‹#›</a:t>
            </a:fld>
            <a:endParaRPr lang="ko-KR" altLang="en-US"/>
          </a:p>
        </p:txBody>
      </p:sp>
    </p:spTree>
    <p:extLst>
      <p:ext uri="{BB962C8B-B14F-4D97-AF65-F5344CB8AC3E}">
        <p14:creationId xmlns:p14="http://schemas.microsoft.com/office/powerpoint/2010/main" val="41501995"/>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265"/>
            <a:ext cx="12193496" cy="6876890"/>
          </a:xfrm>
          <a:prstGeom prst="rect">
            <a:avLst/>
          </a:prstGeom>
        </p:spPr>
      </p:pic>
      <p:sp>
        <p:nvSpPr>
          <p:cNvPr id="11" name="矩形 10"/>
          <p:cNvSpPr/>
          <p:nvPr/>
        </p:nvSpPr>
        <p:spPr>
          <a:xfrm>
            <a:off x="1496" y="1939298"/>
            <a:ext cx="12192000" cy="2960514"/>
          </a:xfrm>
          <a:prstGeom prst="rect">
            <a:avLst/>
          </a:prstGeom>
          <a:solidFill>
            <a:schemeClr val="accent4">
              <a:alpha val="6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文字方塊 11"/>
          <p:cNvSpPr txBox="1"/>
          <p:nvPr/>
        </p:nvSpPr>
        <p:spPr>
          <a:xfrm>
            <a:off x="2042667" y="2696280"/>
            <a:ext cx="8108162" cy="1446550"/>
          </a:xfrm>
          <a:prstGeom prst="rect">
            <a:avLst/>
          </a:prstGeom>
          <a:noFill/>
        </p:spPr>
        <p:txBody>
          <a:bodyPr wrap="square" rtlCol="0">
            <a:spAutoFit/>
          </a:bodyPr>
          <a:lstStyle/>
          <a:p>
            <a:pPr algn="ctr"/>
            <a:r>
              <a:rPr lang="zh-TW" altLang="en-US" sz="8800" b="1" dirty="0">
                <a:solidFill>
                  <a:srgbClr val="FF0000"/>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宜</a:t>
            </a:r>
            <a:r>
              <a:rPr lang="en-US" altLang="zh-TW" sz="8800" b="1" dirty="0">
                <a:solidFill>
                  <a:schemeClr val="bg1"/>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a:t>
            </a:r>
            <a:r>
              <a:rPr lang="zh-TW" altLang="en-US" sz="8800" b="1" dirty="0">
                <a:solidFill>
                  <a:srgbClr val="FFC000"/>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花</a:t>
            </a:r>
            <a:r>
              <a:rPr lang="zh-TW" altLang="en-US" sz="8800" b="1" dirty="0">
                <a:solidFill>
                  <a:schemeClr val="bg1"/>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現</a:t>
            </a:r>
            <a:r>
              <a:rPr lang="zh-TW" altLang="en-US" sz="8800" b="1" dirty="0">
                <a:solidFill>
                  <a:srgbClr val="00B050"/>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東</a:t>
            </a:r>
            <a:r>
              <a:rPr lang="zh-TW" altLang="en-US" sz="8800" b="1" dirty="0">
                <a:solidFill>
                  <a:schemeClr val="bg1"/>
                </a:solidFill>
                <a:effectLst>
                  <a:outerShdw blurRad="38100" dist="38100" dir="2700000" algn="tl">
                    <a:srgbClr val="000000">
                      <a:alpha val="43137"/>
                    </a:srgbClr>
                  </a:outerShdw>
                </a:effectLst>
                <a:latin typeface="微軟正黑體 Light" panose="020B0304030504040204" pitchFamily="34" charset="-120"/>
                <a:ea typeface="微軟正黑體 Light" panose="020B0304030504040204" pitchFamily="34" charset="-120"/>
              </a:rPr>
              <a:t>台灣</a:t>
            </a:r>
          </a:p>
        </p:txBody>
      </p:sp>
    </p:spTree>
    <p:extLst>
      <p:ext uri="{BB962C8B-B14F-4D97-AF65-F5344CB8AC3E}">
        <p14:creationId xmlns:p14="http://schemas.microsoft.com/office/powerpoint/2010/main" val="1289215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6A0AE4C-2D49-487B-86DC-4D5519E3948D}"/>
              </a:ext>
            </a:extLst>
          </p:cNvPr>
          <p:cNvGraphicFramePr>
            <a:graphicFrameLocks noGrp="1"/>
          </p:cNvGraphicFramePr>
          <p:nvPr>
            <p:extLst>
              <p:ext uri="{D42A27DB-BD31-4B8C-83A1-F6EECF244321}">
                <p14:modId xmlns:p14="http://schemas.microsoft.com/office/powerpoint/2010/main" val="2545544076"/>
              </p:ext>
            </p:extLst>
          </p:nvPr>
        </p:nvGraphicFramePr>
        <p:xfrm>
          <a:off x="0" y="-2"/>
          <a:ext cx="12192000" cy="6866602"/>
        </p:xfrm>
        <a:graphic>
          <a:graphicData uri="http://schemas.openxmlformats.org/drawingml/2006/table">
            <a:tbl>
              <a:tblPr firstRow="1" firstCol="1" bandRow="1">
                <a:tableStyleId>{00A15C55-8517-42AA-B614-E9B94910E393}</a:tableStyleId>
              </a:tblPr>
              <a:tblGrid>
                <a:gridCol w="2438400">
                  <a:extLst>
                    <a:ext uri="{9D8B030D-6E8A-4147-A177-3AD203B41FA5}">
                      <a16:colId xmlns:a16="http://schemas.microsoft.com/office/drawing/2014/main" val="3764480596"/>
                    </a:ext>
                  </a:extLst>
                </a:gridCol>
                <a:gridCol w="2438400">
                  <a:extLst>
                    <a:ext uri="{9D8B030D-6E8A-4147-A177-3AD203B41FA5}">
                      <a16:colId xmlns:a16="http://schemas.microsoft.com/office/drawing/2014/main" val="3340918875"/>
                    </a:ext>
                  </a:extLst>
                </a:gridCol>
                <a:gridCol w="2514600">
                  <a:extLst>
                    <a:ext uri="{9D8B030D-6E8A-4147-A177-3AD203B41FA5}">
                      <a16:colId xmlns:a16="http://schemas.microsoft.com/office/drawing/2014/main" val="3107434867"/>
                    </a:ext>
                  </a:extLst>
                </a:gridCol>
                <a:gridCol w="2590800">
                  <a:extLst>
                    <a:ext uri="{9D8B030D-6E8A-4147-A177-3AD203B41FA5}">
                      <a16:colId xmlns:a16="http://schemas.microsoft.com/office/drawing/2014/main" val="2728071683"/>
                    </a:ext>
                  </a:extLst>
                </a:gridCol>
                <a:gridCol w="2209800">
                  <a:extLst>
                    <a:ext uri="{9D8B030D-6E8A-4147-A177-3AD203B41FA5}">
                      <a16:colId xmlns:a16="http://schemas.microsoft.com/office/drawing/2014/main" val="1532236449"/>
                    </a:ext>
                  </a:extLst>
                </a:gridCol>
              </a:tblGrid>
              <a:tr h="330688">
                <a:tc>
                  <a:txBody>
                    <a:bodyPr/>
                    <a:lstStyle/>
                    <a:p>
                      <a:pPr>
                        <a:spcAft>
                          <a:spcPts val="0"/>
                        </a:spcAft>
                      </a:pPr>
                      <a:r>
                        <a:rPr lang="en-US" sz="1600">
                          <a:ln>
                            <a:noFill/>
                          </a:ln>
                          <a:solidFill>
                            <a:schemeClr val="tx1"/>
                          </a:solidFill>
                          <a:effectLst/>
                        </a:rPr>
                        <a:t> </a:t>
                      </a:r>
                      <a:endParaRPr lang="zh-TW" sz="160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zh-TW" sz="1600">
                          <a:ln>
                            <a:noFill/>
                          </a:ln>
                          <a:solidFill>
                            <a:schemeClr val="tx1"/>
                          </a:solidFill>
                          <a:effectLst/>
                        </a:rPr>
                        <a:t>第一天</a:t>
                      </a:r>
                      <a:endParaRPr lang="zh-TW" sz="160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zh-TW" sz="1600">
                          <a:ln>
                            <a:noFill/>
                          </a:ln>
                          <a:solidFill>
                            <a:schemeClr val="tx1"/>
                          </a:solidFill>
                          <a:effectLst/>
                        </a:rPr>
                        <a:t>第二天</a:t>
                      </a:r>
                      <a:endParaRPr lang="zh-TW" sz="160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zh-TW" sz="1600">
                          <a:ln>
                            <a:noFill/>
                          </a:ln>
                          <a:solidFill>
                            <a:schemeClr val="tx1"/>
                          </a:solidFill>
                          <a:effectLst/>
                        </a:rPr>
                        <a:t>第三天</a:t>
                      </a:r>
                      <a:endParaRPr lang="zh-TW" sz="160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zh-TW" sz="1600" dirty="0">
                          <a:ln>
                            <a:noFill/>
                          </a:ln>
                          <a:solidFill>
                            <a:schemeClr val="tx1"/>
                          </a:solidFill>
                          <a:effectLst/>
                        </a:rPr>
                        <a:t>第四天</a:t>
                      </a:r>
                      <a:endParaRPr lang="zh-TW" sz="1600" dirty="0">
                        <a:ln>
                          <a:noFill/>
                        </a:ln>
                        <a:solidFill>
                          <a:schemeClr val="tx1"/>
                        </a:solidFill>
                        <a:effectLst/>
                        <a:latin typeface="PingFang TC Semibold"/>
                        <a:ea typeface="Arial Unicode MS"/>
                        <a:cs typeface="Arial Unicode MS"/>
                      </a:endParaRPr>
                    </a:p>
                  </a:txBody>
                  <a:tcPr marL="38338" marR="38338" marT="38338" marB="38338"/>
                </a:tc>
                <a:extLst>
                  <a:ext uri="{0D108BD9-81ED-4DB2-BD59-A6C34878D82A}">
                    <a16:rowId xmlns:a16="http://schemas.microsoft.com/office/drawing/2014/main" val="3105985539"/>
                  </a:ext>
                </a:extLst>
              </a:tr>
              <a:tr h="833844">
                <a:tc rowSpan="2">
                  <a:txBody>
                    <a:bodyPr/>
                    <a:lstStyle/>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zh-TW" sz="1600" dirty="0">
                          <a:ln>
                            <a:noFill/>
                          </a:ln>
                          <a:solidFill>
                            <a:schemeClr val="tx1"/>
                          </a:solidFill>
                          <a:effectLst/>
                        </a:rPr>
                        <a:t>早上行程</a:t>
                      </a:r>
                    </a:p>
                    <a:p>
                      <a:pPr algn="ctr">
                        <a:spcAft>
                          <a:spcPts val="0"/>
                        </a:spcAft>
                      </a:pPr>
                      <a:r>
                        <a:rPr lang="en-US" sz="1600" dirty="0">
                          <a:ln>
                            <a:noFill/>
                          </a:ln>
                          <a:solidFill>
                            <a:schemeClr val="tx1"/>
                          </a:solidFill>
                          <a:effectLst/>
                        </a:rPr>
                        <a:t> </a:t>
                      </a:r>
                      <a:endParaRPr lang="zh-TW" sz="1600" dirty="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en-US" altLang="zh-TW" sz="1600" dirty="0">
                          <a:ln>
                            <a:noFill/>
                          </a:ln>
                          <a:solidFill>
                            <a:schemeClr val="tx1"/>
                          </a:solidFill>
                          <a:effectLst/>
                        </a:rPr>
                        <a:t>10:06</a:t>
                      </a:r>
                    </a:p>
                    <a:p>
                      <a:pPr>
                        <a:spcAft>
                          <a:spcPts val="0"/>
                        </a:spcAft>
                      </a:pPr>
                      <a:r>
                        <a:rPr lang="zh-TW" altLang="en-US" sz="1600" dirty="0">
                          <a:ln>
                            <a:noFill/>
                          </a:ln>
                          <a:solidFill>
                            <a:schemeClr val="tx1"/>
                          </a:solidFill>
                          <a:effectLst/>
                        </a:rPr>
                        <a:t>羅東</a:t>
                      </a:r>
                      <a:r>
                        <a:rPr lang="zh-TW" sz="1600" dirty="0">
                          <a:ln>
                            <a:noFill/>
                          </a:ln>
                          <a:solidFill>
                            <a:schemeClr val="tx1"/>
                          </a:solidFill>
                          <a:effectLst/>
                        </a:rPr>
                        <a:t>火車站集合</a:t>
                      </a:r>
                      <a:endParaRPr lang="zh-TW" altLang="en-US" sz="1600" dirty="0">
                        <a:ln>
                          <a:noFill/>
                        </a:ln>
                        <a:solidFill>
                          <a:schemeClr val="tx1"/>
                        </a:solidFill>
                        <a:effectLst/>
                      </a:endParaRPr>
                    </a:p>
                  </a:txBody>
                  <a:tcPr marL="38338" marR="38338" marT="38338" marB="38338"/>
                </a:tc>
                <a:tc>
                  <a:txBody>
                    <a:bodyPr/>
                    <a:lstStyle/>
                    <a:p>
                      <a:pPr>
                        <a:spcAft>
                          <a:spcPts val="0"/>
                        </a:spcAft>
                      </a:pPr>
                      <a:r>
                        <a:rPr lang="en-US" sz="1600">
                          <a:ln>
                            <a:noFill/>
                          </a:ln>
                          <a:solidFill>
                            <a:schemeClr val="tx1"/>
                          </a:solidFill>
                          <a:effectLst/>
                        </a:rPr>
                        <a:t>8:30</a:t>
                      </a:r>
                      <a:r>
                        <a:rPr lang="zh-TW" sz="1600">
                          <a:ln>
                            <a:noFill/>
                          </a:ln>
                          <a:solidFill>
                            <a:schemeClr val="tx1"/>
                          </a:solidFill>
                          <a:effectLst/>
                        </a:rPr>
                        <a:t>集合</a:t>
                      </a:r>
                    </a:p>
                    <a:p>
                      <a:pPr>
                        <a:spcAft>
                          <a:spcPts val="0"/>
                        </a:spcAft>
                      </a:pPr>
                      <a:r>
                        <a:rPr lang="zh-TW" sz="1600">
                          <a:ln>
                            <a:noFill/>
                          </a:ln>
                          <a:solidFill>
                            <a:schemeClr val="tx1"/>
                          </a:solidFill>
                          <a:effectLst/>
                        </a:rPr>
                        <a:t>車上享用宜蘭名店「長虹早點」</a:t>
                      </a:r>
                      <a:endParaRPr lang="zh-TW" sz="160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7:30</a:t>
                      </a:r>
                      <a:r>
                        <a:rPr lang="zh-TW" sz="1600" dirty="0">
                          <a:ln>
                            <a:noFill/>
                          </a:ln>
                          <a:solidFill>
                            <a:schemeClr val="tx1"/>
                          </a:solidFill>
                          <a:effectLst/>
                        </a:rPr>
                        <a:t>飯店集合吃早餐</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zh-TW" sz="1600" dirty="0">
                          <a:ln>
                            <a:noFill/>
                          </a:ln>
                          <a:solidFill>
                            <a:schemeClr val="tx1"/>
                          </a:solidFill>
                          <a:effectLst/>
                        </a:rPr>
                        <a:t>早上</a:t>
                      </a:r>
                      <a:r>
                        <a:rPr lang="en-US" sz="1600" dirty="0">
                          <a:ln>
                            <a:noFill/>
                          </a:ln>
                          <a:solidFill>
                            <a:schemeClr val="tx1"/>
                          </a:solidFill>
                          <a:effectLst/>
                        </a:rPr>
                        <a:t>9:00</a:t>
                      </a:r>
                      <a:r>
                        <a:rPr lang="zh-TW" sz="1600" dirty="0">
                          <a:ln>
                            <a:noFill/>
                          </a:ln>
                          <a:solidFill>
                            <a:schemeClr val="tx1"/>
                          </a:solidFill>
                          <a:effectLst/>
                        </a:rPr>
                        <a:t>集合</a:t>
                      </a:r>
                    </a:p>
                    <a:p>
                      <a:pPr>
                        <a:spcAft>
                          <a:spcPts val="0"/>
                        </a:spcAft>
                      </a:pPr>
                      <a:r>
                        <a:rPr lang="zh-TW" sz="1600" dirty="0">
                          <a:ln>
                            <a:noFill/>
                          </a:ln>
                          <a:solidFill>
                            <a:schemeClr val="tx1"/>
                          </a:solidFill>
                          <a:effectLst/>
                        </a:rPr>
                        <a:t>飯店內享用早餐</a:t>
                      </a:r>
                      <a:endParaRPr lang="zh-TW" sz="1600" dirty="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3433016310"/>
                  </a:ext>
                </a:extLst>
              </a:tr>
              <a:tr h="833844">
                <a:tc vMerge="1">
                  <a:txBody>
                    <a:bodyPr/>
                    <a:lstStyle/>
                    <a:p>
                      <a:endParaRPr lang="zh-TW" altLang="en-US"/>
                    </a:p>
                  </a:txBody>
                  <a:tcPr/>
                </a:tc>
                <a:tc>
                  <a:txBody>
                    <a:bodyPr/>
                    <a:lstStyle/>
                    <a:p>
                      <a:pPr>
                        <a:spcAft>
                          <a:spcPts val="0"/>
                        </a:spcAft>
                      </a:pPr>
                      <a:r>
                        <a:rPr lang="en-US" sz="1600" dirty="0">
                          <a:ln>
                            <a:noFill/>
                          </a:ln>
                          <a:solidFill>
                            <a:schemeClr val="tx1"/>
                          </a:solidFill>
                          <a:effectLst/>
                        </a:rPr>
                        <a:t>10:30</a:t>
                      </a:r>
                    </a:p>
                    <a:p>
                      <a:pPr>
                        <a:spcAft>
                          <a:spcPts val="0"/>
                        </a:spcAft>
                      </a:pPr>
                      <a:r>
                        <a:rPr lang="zh-TW" sz="1600" dirty="0">
                          <a:ln>
                            <a:noFill/>
                          </a:ln>
                          <a:solidFill>
                            <a:schemeClr val="tx1"/>
                          </a:solidFill>
                          <a:effectLst/>
                        </a:rPr>
                        <a:t>在百匯窯烤雞餐廳用餐</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9:30</a:t>
                      </a:r>
                    </a:p>
                    <a:p>
                      <a:pPr>
                        <a:spcAft>
                          <a:spcPts val="0"/>
                        </a:spcAft>
                      </a:pPr>
                      <a:r>
                        <a:rPr lang="zh-TW" sz="1600" dirty="0">
                          <a:ln>
                            <a:noFill/>
                          </a:ln>
                          <a:solidFill>
                            <a:schemeClr val="tx1"/>
                          </a:solidFill>
                          <a:effectLst/>
                        </a:rPr>
                        <a:t>花蓮太魯閣國家公園</a:t>
                      </a:r>
                      <a:r>
                        <a:rPr lang="en-US" sz="1600" dirty="0">
                          <a:ln>
                            <a:noFill/>
                          </a:ln>
                          <a:solidFill>
                            <a:schemeClr val="tx1"/>
                          </a:solidFill>
                          <a:effectLst/>
                        </a:rPr>
                        <a:t>(</a:t>
                      </a:r>
                      <a:r>
                        <a:rPr lang="zh-TW" sz="1600" dirty="0">
                          <a:ln>
                            <a:noFill/>
                          </a:ln>
                          <a:solidFill>
                            <a:schemeClr val="tx1"/>
                          </a:solidFill>
                          <a:effectLst/>
                        </a:rPr>
                        <a:t>布洛灣台地賞楓</a:t>
                      </a:r>
                      <a:r>
                        <a:rPr lang="en-US" sz="1600" dirty="0">
                          <a:ln>
                            <a:noFill/>
                          </a:ln>
                          <a:solidFill>
                            <a:schemeClr val="tx1"/>
                          </a:solidFill>
                          <a:effectLst/>
                        </a:rPr>
                        <a:t>+</a:t>
                      </a:r>
                      <a:r>
                        <a:rPr lang="zh-TW" sz="1600" dirty="0">
                          <a:ln>
                            <a:noFill/>
                          </a:ln>
                          <a:solidFill>
                            <a:schemeClr val="tx1"/>
                          </a:solidFill>
                          <a:effectLst/>
                        </a:rPr>
                        <a:t>布洛灣吊橋</a:t>
                      </a:r>
                      <a:r>
                        <a:rPr lang="en-US" sz="1600" dirty="0">
                          <a:ln>
                            <a:noFill/>
                          </a:ln>
                          <a:solidFill>
                            <a:schemeClr val="tx1"/>
                          </a:solidFill>
                          <a:effectLst/>
                        </a:rPr>
                        <a:t>)</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8:30</a:t>
                      </a:r>
                      <a:r>
                        <a:rPr lang="zh-TW" sz="1600" dirty="0">
                          <a:ln>
                            <a:noFill/>
                          </a:ln>
                          <a:solidFill>
                            <a:schemeClr val="tx1"/>
                          </a:solidFill>
                          <a:effectLst/>
                        </a:rPr>
                        <a:t>出發前往台東</a:t>
                      </a:r>
                    </a:p>
                    <a:p>
                      <a:pPr>
                        <a:spcAft>
                          <a:spcPts val="0"/>
                        </a:spcAft>
                      </a:pPr>
                      <a:r>
                        <a:rPr lang="en-US" sz="1600" dirty="0">
                          <a:ln>
                            <a:noFill/>
                          </a:ln>
                          <a:solidFill>
                            <a:schemeClr val="tx1"/>
                          </a:solidFill>
                          <a:effectLst/>
                        </a:rPr>
                        <a:t>10:30 </a:t>
                      </a:r>
                      <a:r>
                        <a:rPr lang="zh-TW" sz="1600" dirty="0">
                          <a:ln>
                            <a:noFill/>
                          </a:ln>
                          <a:solidFill>
                            <a:schemeClr val="tx1"/>
                          </a:solidFill>
                          <a:effectLst/>
                        </a:rPr>
                        <a:t>伯朗大道租腳踏車 拍照晃晃</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11:00</a:t>
                      </a:r>
                    </a:p>
                    <a:p>
                      <a:pPr>
                        <a:spcAft>
                          <a:spcPts val="0"/>
                        </a:spcAft>
                      </a:pPr>
                      <a:r>
                        <a:rPr lang="zh-TW" sz="1600" dirty="0">
                          <a:ln>
                            <a:noFill/>
                          </a:ln>
                          <a:solidFill>
                            <a:schemeClr val="tx1"/>
                          </a:solidFill>
                          <a:effectLst/>
                        </a:rPr>
                        <a:t>出發前往三仙台</a:t>
                      </a:r>
                      <a:endParaRPr lang="zh-TW" sz="1600" dirty="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679472390"/>
                  </a:ext>
                </a:extLst>
              </a:tr>
              <a:tr h="707079">
                <a:tc rowSpan="3">
                  <a:txBody>
                    <a:bodyPr/>
                    <a:lstStyle/>
                    <a:p>
                      <a:pPr algn="ctr">
                        <a:spcAft>
                          <a:spcPts val="0"/>
                        </a:spcAft>
                      </a:pPr>
                      <a:r>
                        <a:rPr lang="en-US" sz="1600">
                          <a:ln>
                            <a:noFill/>
                          </a:ln>
                          <a:solidFill>
                            <a:schemeClr val="tx1"/>
                          </a:solidFill>
                          <a:effectLst/>
                        </a:rPr>
                        <a:t> </a:t>
                      </a:r>
                      <a:endParaRPr lang="zh-TW" sz="1600">
                        <a:ln>
                          <a:noFill/>
                        </a:ln>
                        <a:solidFill>
                          <a:schemeClr val="tx1"/>
                        </a:solidFill>
                        <a:effectLst/>
                      </a:endParaRPr>
                    </a:p>
                    <a:p>
                      <a:pPr algn="ctr">
                        <a:spcAft>
                          <a:spcPts val="0"/>
                        </a:spcAft>
                      </a:pPr>
                      <a:r>
                        <a:rPr lang="en-US" sz="1600">
                          <a:ln>
                            <a:noFill/>
                          </a:ln>
                          <a:solidFill>
                            <a:schemeClr val="tx1"/>
                          </a:solidFill>
                          <a:effectLst/>
                        </a:rPr>
                        <a:t> </a:t>
                      </a:r>
                      <a:endParaRPr lang="zh-TW" sz="1600">
                        <a:ln>
                          <a:noFill/>
                        </a:ln>
                        <a:solidFill>
                          <a:schemeClr val="tx1"/>
                        </a:solidFill>
                        <a:effectLst/>
                      </a:endParaRPr>
                    </a:p>
                    <a:p>
                      <a:pPr algn="ctr">
                        <a:spcAft>
                          <a:spcPts val="0"/>
                        </a:spcAft>
                      </a:pPr>
                      <a:r>
                        <a:rPr lang="en-US" sz="1600">
                          <a:ln>
                            <a:noFill/>
                          </a:ln>
                          <a:solidFill>
                            <a:schemeClr val="tx1"/>
                          </a:solidFill>
                          <a:effectLst/>
                        </a:rPr>
                        <a:t> </a:t>
                      </a:r>
                      <a:endParaRPr lang="zh-TW" sz="1600">
                        <a:ln>
                          <a:noFill/>
                        </a:ln>
                        <a:solidFill>
                          <a:schemeClr val="tx1"/>
                        </a:solidFill>
                        <a:effectLst/>
                      </a:endParaRPr>
                    </a:p>
                    <a:p>
                      <a:pPr algn="ctr">
                        <a:spcAft>
                          <a:spcPts val="0"/>
                        </a:spcAft>
                      </a:pPr>
                      <a:r>
                        <a:rPr lang="en-US" sz="1600">
                          <a:ln>
                            <a:noFill/>
                          </a:ln>
                          <a:solidFill>
                            <a:schemeClr val="tx1"/>
                          </a:solidFill>
                          <a:effectLst/>
                        </a:rPr>
                        <a:t> </a:t>
                      </a:r>
                      <a:endParaRPr lang="zh-TW" sz="1600">
                        <a:ln>
                          <a:noFill/>
                        </a:ln>
                        <a:solidFill>
                          <a:schemeClr val="tx1"/>
                        </a:solidFill>
                        <a:effectLst/>
                      </a:endParaRPr>
                    </a:p>
                    <a:p>
                      <a:pPr algn="ctr">
                        <a:spcAft>
                          <a:spcPts val="0"/>
                        </a:spcAft>
                      </a:pPr>
                      <a:r>
                        <a:rPr lang="zh-TW" sz="1600">
                          <a:ln>
                            <a:noFill/>
                          </a:ln>
                          <a:solidFill>
                            <a:schemeClr val="tx1"/>
                          </a:solidFill>
                          <a:effectLst/>
                        </a:rPr>
                        <a:t>下午行程</a:t>
                      </a:r>
                      <a:endParaRPr lang="zh-TW" sz="160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12:30</a:t>
                      </a:r>
                    </a:p>
                    <a:p>
                      <a:pPr>
                        <a:spcAft>
                          <a:spcPts val="0"/>
                        </a:spcAft>
                      </a:pPr>
                      <a:r>
                        <a:rPr lang="zh-TW" sz="1600" dirty="0">
                          <a:ln>
                            <a:noFill/>
                          </a:ln>
                          <a:solidFill>
                            <a:schemeClr val="tx1"/>
                          </a:solidFill>
                          <a:effectLst/>
                        </a:rPr>
                        <a:t>斑比山丘與小鹿拍照</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12:00</a:t>
                      </a:r>
                      <a:r>
                        <a:rPr lang="zh-TW" sz="1600" dirty="0">
                          <a:ln>
                            <a:noFill/>
                          </a:ln>
                          <a:solidFill>
                            <a:schemeClr val="tx1"/>
                          </a:solidFill>
                          <a:effectLst/>
                        </a:rPr>
                        <a:t>慕名私房料理享受原住民料理</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12:00 </a:t>
                      </a:r>
                    </a:p>
                    <a:p>
                      <a:pPr>
                        <a:spcAft>
                          <a:spcPts val="0"/>
                        </a:spcAft>
                      </a:pPr>
                      <a:r>
                        <a:rPr lang="zh-TW" sz="1600" dirty="0">
                          <a:ln>
                            <a:noFill/>
                          </a:ln>
                          <a:solidFill>
                            <a:schemeClr val="tx1"/>
                          </a:solidFill>
                          <a:effectLst/>
                        </a:rPr>
                        <a:t>池上翠華小館享用午餐</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13:00</a:t>
                      </a:r>
                      <a:r>
                        <a:rPr lang="zh-TW" sz="1600" dirty="0">
                          <a:ln>
                            <a:noFill/>
                          </a:ln>
                          <a:solidFill>
                            <a:schemeClr val="tx1"/>
                          </a:solidFill>
                          <a:effectLst/>
                        </a:rPr>
                        <a:t>星巴克回欄門市 拍照吃點心</a:t>
                      </a:r>
                      <a:endParaRPr lang="zh-TW" sz="1600" dirty="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3376601094"/>
                  </a:ext>
                </a:extLst>
              </a:tr>
              <a:tr h="707079">
                <a:tc vMerge="1">
                  <a:txBody>
                    <a:bodyPr/>
                    <a:lstStyle/>
                    <a:p>
                      <a:endParaRPr lang="zh-TW" altLang="en-US"/>
                    </a:p>
                  </a:txBody>
                  <a:tcPr/>
                </a:tc>
                <a:tc>
                  <a:txBody>
                    <a:bodyPr/>
                    <a:lstStyle/>
                    <a:p>
                      <a:pPr>
                        <a:spcAft>
                          <a:spcPts val="0"/>
                        </a:spcAft>
                      </a:pPr>
                      <a:r>
                        <a:rPr lang="en-US" sz="1600" dirty="0">
                          <a:ln>
                            <a:noFill/>
                          </a:ln>
                          <a:solidFill>
                            <a:schemeClr val="tx1"/>
                          </a:solidFill>
                          <a:effectLst/>
                        </a:rPr>
                        <a:t>2:00</a:t>
                      </a:r>
                    </a:p>
                    <a:p>
                      <a:pPr>
                        <a:spcAft>
                          <a:spcPts val="0"/>
                        </a:spcAft>
                      </a:pPr>
                      <a:r>
                        <a:rPr lang="zh-TW" sz="1600" dirty="0">
                          <a:ln>
                            <a:noFill/>
                          </a:ln>
                          <a:solidFill>
                            <a:schemeClr val="tx1"/>
                          </a:solidFill>
                          <a:effectLst/>
                        </a:rPr>
                        <a:t>集合前往安農溪</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13:30</a:t>
                      </a:r>
                      <a:r>
                        <a:rPr lang="zh-TW" sz="1600" dirty="0">
                          <a:ln>
                            <a:noFill/>
                          </a:ln>
                          <a:solidFill>
                            <a:schemeClr val="tx1"/>
                          </a:solidFill>
                          <a:effectLst/>
                        </a:rPr>
                        <a:t>花蓮壽豐農場小龍蝦現抓現烤體驗</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14:00 </a:t>
                      </a:r>
                    </a:p>
                    <a:p>
                      <a:pPr>
                        <a:spcAft>
                          <a:spcPts val="0"/>
                        </a:spcAft>
                      </a:pPr>
                      <a:r>
                        <a:rPr lang="zh-TW" sz="1600" dirty="0">
                          <a:ln>
                            <a:noFill/>
                          </a:ln>
                          <a:solidFill>
                            <a:schemeClr val="tx1"/>
                          </a:solidFill>
                          <a:effectLst/>
                        </a:rPr>
                        <a:t>台東栗松野溪溫泉</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a:ln>
                            <a:noFill/>
                          </a:ln>
                          <a:solidFill>
                            <a:schemeClr val="tx1"/>
                          </a:solidFill>
                          <a:effectLst/>
                        </a:rPr>
                        <a:t>14:45</a:t>
                      </a:r>
                      <a:r>
                        <a:rPr lang="zh-TW" sz="1600">
                          <a:ln>
                            <a:noFill/>
                          </a:ln>
                          <a:solidFill>
                            <a:schemeClr val="tx1"/>
                          </a:solidFill>
                          <a:effectLst/>
                        </a:rPr>
                        <a:t>出發前往羅東車站</a:t>
                      </a:r>
                      <a:endParaRPr lang="zh-TW" sz="160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1385937589"/>
                  </a:ext>
                </a:extLst>
              </a:tr>
              <a:tr h="833844">
                <a:tc vMerge="1">
                  <a:txBody>
                    <a:bodyPr/>
                    <a:lstStyle/>
                    <a:p>
                      <a:endParaRPr lang="zh-TW" altLang="en-US"/>
                    </a:p>
                  </a:txBody>
                  <a:tcPr/>
                </a:tc>
                <a:tc>
                  <a:txBody>
                    <a:bodyPr/>
                    <a:lstStyle/>
                    <a:p>
                      <a:pPr>
                        <a:spcAft>
                          <a:spcPts val="0"/>
                        </a:spcAft>
                      </a:pPr>
                      <a:r>
                        <a:rPr lang="en-US" sz="1600" dirty="0">
                          <a:ln>
                            <a:noFill/>
                          </a:ln>
                          <a:solidFill>
                            <a:schemeClr val="tx1"/>
                          </a:solidFill>
                          <a:effectLst/>
                        </a:rPr>
                        <a:t>2:30</a:t>
                      </a:r>
                    </a:p>
                    <a:p>
                      <a:pPr>
                        <a:spcAft>
                          <a:spcPts val="0"/>
                        </a:spcAft>
                      </a:pPr>
                      <a:r>
                        <a:rPr lang="zh-TW" sz="1600" dirty="0">
                          <a:ln>
                            <a:noFill/>
                          </a:ln>
                          <a:solidFill>
                            <a:schemeClr val="tx1"/>
                          </a:solidFill>
                          <a:effectLst/>
                        </a:rPr>
                        <a:t>於安農溪泛舟報到</a:t>
                      </a:r>
                      <a:r>
                        <a:rPr lang="en-US" sz="1600" dirty="0">
                          <a:ln>
                            <a:noFill/>
                          </a:ln>
                          <a:solidFill>
                            <a:schemeClr val="tx1"/>
                          </a:solidFill>
                          <a:effectLst/>
                        </a:rPr>
                        <a:t>(</a:t>
                      </a:r>
                      <a:r>
                        <a:rPr lang="zh-TW" sz="1600" dirty="0">
                          <a:ln>
                            <a:noFill/>
                          </a:ln>
                          <a:solidFill>
                            <a:schemeClr val="tx1"/>
                          </a:solidFill>
                          <a:effectLst/>
                        </a:rPr>
                        <a:t>預計</a:t>
                      </a:r>
                      <a:r>
                        <a:rPr lang="en-US" sz="1600" dirty="0">
                          <a:ln>
                            <a:noFill/>
                          </a:ln>
                          <a:solidFill>
                            <a:schemeClr val="tx1"/>
                          </a:solidFill>
                          <a:effectLst/>
                        </a:rPr>
                        <a:t>5:30</a:t>
                      </a:r>
                      <a:r>
                        <a:rPr lang="zh-TW" sz="1600" dirty="0">
                          <a:ln>
                            <a:noFill/>
                          </a:ln>
                          <a:solidFill>
                            <a:schemeClr val="tx1"/>
                          </a:solidFill>
                          <a:effectLst/>
                        </a:rPr>
                        <a:t>結束</a:t>
                      </a:r>
                      <a:r>
                        <a:rPr lang="en-US" sz="1600" dirty="0">
                          <a:ln>
                            <a:noFill/>
                          </a:ln>
                          <a:solidFill>
                            <a:schemeClr val="tx1"/>
                          </a:solidFill>
                          <a:effectLst/>
                        </a:rPr>
                        <a:t>)</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15:30</a:t>
                      </a:r>
                      <a:r>
                        <a:rPr lang="zh-TW" sz="1600" dirty="0">
                          <a:ln>
                            <a:noFill/>
                          </a:ln>
                          <a:solidFill>
                            <a:schemeClr val="tx1"/>
                          </a:solidFill>
                          <a:effectLst/>
                        </a:rPr>
                        <a:t>原野牧場欣賞七星潭順便喝羊奶與看羊</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17:00 </a:t>
                      </a:r>
                    </a:p>
                    <a:p>
                      <a:pPr>
                        <a:spcAft>
                          <a:spcPts val="0"/>
                        </a:spcAft>
                      </a:pPr>
                      <a:r>
                        <a:rPr lang="zh-TW" sz="1600" dirty="0">
                          <a:ln>
                            <a:noFill/>
                          </a:ln>
                          <a:solidFill>
                            <a:schemeClr val="tx1"/>
                          </a:solidFill>
                          <a:effectLst/>
                        </a:rPr>
                        <a:t>鐵花村音樂聚落</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endParaRPr lang="zh-TW" sz="1600" dirty="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310854064"/>
                  </a:ext>
                </a:extLst>
              </a:tr>
              <a:tr h="707079">
                <a:tc rowSpan="3">
                  <a:txBody>
                    <a:bodyPr/>
                    <a:lstStyle/>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en-US" sz="1600" dirty="0">
                          <a:ln>
                            <a:noFill/>
                          </a:ln>
                          <a:solidFill>
                            <a:schemeClr val="tx1"/>
                          </a:solidFill>
                          <a:effectLst/>
                        </a:rPr>
                        <a:t> </a:t>
                      </a:r>
                      <a:endParaRPr lang="zh-TW" sz="1600" dirty="0">
                        <a:ln>
                          <a:noFill/>
                        </a:ln>
                        <a:solidFill>
                          <a:schemeClr val="tx1"/>
                        </a:solidFill>
                        <a:effectLst/>
                      </a:endParaRPr>
                    </a:p>
                    <a:p>
                      <a:pPr algn="ctr">
                        <a:spcAft>
                          <a:spcPts val="0"/>
                        </a:spcAft>
                      </a:pPr>
                      <a:r>
                        <a:rPr lang="zh-TW" sz="1600" dirty="0">
                          <a:ln>
                            <a:noFill/>
                          </a:ln>
                          <a:solidFill>
                            <a:schemeClr val="tx1"/>
                          </a:solidFill>
                          <a:effectLst/>
                        </a:rPr>
                        <a:t>晚上行程</a:t>
                      </a:r>
                      <a:endParaRPr lang="zh-TW" sz="1600" dirty="0">
                        <a:ln>
                          <a:noFill/>
                        </a:ln>
                        <a:solidFill>
                          <a:schemeClr val="tx1"/>
                        </a:solidFill>
                        <a:effectLst/>
                        <a:latin typeface="PingFang TC Semibold"/>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18:00</a:t>
                      </a:r>
                    </a:p>
                    <a:p>
                      <a:pPr>
                        <a:spcAft>
                          <a:spcPts val="0"/>
                        </a:spcAft>
                      </a:pPr>
                      <a:r>
                        <a:rPr lang="zh-TW" sz="1600" dirty="0">
                          <a:ln>
                            <a:noFill/>
                          </a:ln>
                          <a:solidFill>
                            <a:schemeClr val="tx1"/>
                          </a:solidFill>
                          <a:effectLst/>
                        </a:rPr>
                        <a:t>抵達參加壹民宿放行李</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17:30</a:t>
                      </a:r>
                      <a:r>
                        <a:rPr lang="zh-TW" sz="1600" dirty="0">
                          <a:ln>
                            <a:noFill/>
                          </a:ln>
                          <a:solidFill>
                            <a:schemeClr val="tx1"/>
                          </a:solidFill>
                          <a:effectLst/>
                        </a:rPr>
                        <a:t>立德布洛灣山月村餐廳 享用原住民餐</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18:00 </a:t>
                      </a:r>
                    </a:p>
                    <a:p>
                      <a:pPr>
                        <a:spcAft>
                          <a:spcPts val="0"/>
                        </a:spcAft>
                      </a:pPr>
                      <a:r>
                        <a:rPr lang="zh-TW" sz="1600" dirty="0">
                          <a:ln>
                            <a:noFill/>
                          </a:ln>
                          <a:solidFill>
                            <a:schemeClr val="tx1"/>
                          </a:solidFill>
                          <a:effectLst/>
                        </a:rPr>
                        <a:t>星星部落景觀咖啡</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a:ln>
                            <a:noFill/>
                          </a:ln>
                          <a:solidFill>
                            <a:schemeClr val="tx1"/>
                          </a:solidFill>
                          <a:effectLst/>
                        </a:rPr>
                        <a:t> </a:t>
                      </a:r>
                      <a:endParaRPr lang="zh-TW" sz="160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1699383925"/>
                  </a:ext>
                </a:extLst>
              </a:tr>
              <a:tr h="1043435">
                <a:tc vMerge="1">
                  <a:txBody>
                    <a:bodyPr/>
                    <a:lstStyle/>
                    <a:p>
                      <a:endParaRPr lang="zh-TW" altLang="en-US"/>
                    </a:p>
                  </a:txBody>
                  <a:tcPr/>
                </a:tc>
                <a:tc>
                  <a:txBody>
                    <a:bodyPr/>
                    <a:lstStyle/>
                    <a:p>
                      <a:pPr>
                        <a:spcAft>
                          <a:spcPts val="0"/>
                        </a:spcAft>
                      </a:pPr>
                      <a:r>
                        <a:rPr lang="en-US" sz="1600" dirty="0">
                          <a:ln>
                            <a:noFill/>
                          </a:ln>
                          <a:solidFill>
                            <a:schemeClr val="tx1"/>
                          </a:solidFill>
                          <a:effectLst/>
                        </a:rPr>
                        <a:t>18:30</a:t>
                      </a:r>
                    </a:p>
                    <a:p>
                      <a:pPr>
                        <a:spcAft>
                          <a:spcPts val="0"/>
                        </a:spcAft>
                      </a:pPr>
                      <a:r>
                        <a:rPr lang="zh-TW" sz="1600" dirty="0">
                          <a:ln>
                            <a:noFill/>
                          </a:ln>
                          <a:solidFill>
                            <a:schemeClr val="tx1"/>
                          </a:solidFill>
                          <a:effectLst/>
                        </a:rPr>
                        <a:t>前往羅東市區</a:t>
                      </a:r>
                      <a:r>
                        <a:rPr lang="en-US" sz="1600" dirty="0">
                          <a:ln>
                            <a:noFill/>
                          </a:ln>
                          <a:solidFill>
                            <a:schemeClr val="tx1"/>
                          </a:solidFill>
                          <a:effectLst/>
                        </a:rPr>
                        <a:t> </a:t>
                      </a:r>
                    </a:p>
                    <a:p>
                      <a:pPr>
                        <a:spcAft>
                          <a:spcPts val="0"/>
                        </a:spcAft>
                      </a:pPr>
                      <a:r>
                        <a:rPr lang="zh-TW" sz="1600" dirty="0">
                          <a:ln>
                            <a:noFill/>
                          </a:ln>
                          <a:solidFill>
                            <a:schemeClr val="tx1"/>
                          </a:solidFill>
                          <a:effectLst/>
                        </a:rPr>
                        <a:t>自由時間</a:t>
                      </a:r>
                      <a:r>
                        <a:rPr lang="en-US" sz="1600" dirty="0">
                          <a:ln>
                            <a:noFill/>
                          </a:ln>
                          <a:solidFill>
                            <a:schemeClr val="tx1"/>
                          </a:solidFill>
                          <a:effectLst/>
                        </a:rPr>
                        <a:t>(</a:t>
                      </a:r>
                      <a:r>
                        <a:rPr lang="zh-TW" sz="1600" dirty="0">
                          <a:ln>
                            <a:noFill/>
                          </a:ln>
                          <a:solidFill>
                            <a:schemeClr val="tx1"/>
                          </a:solidFill>
                          <a:effectLst/>
                        </a:rPr>
                        <a:t>羅東觀光夜市 奕順軒 宜蘭餅</a:t>
                      </a:r>
                      <a:r>
                        <a:rPr lang="en-US" sz="1600" dirty="0">
                          <a:ln>
                            <a:noFill/>
                          </a:ln>
                          <a:solidFill>
                            <a:schemeClr val="tx1"/>
                          </a:solidFill>
                          <a:effectLst/>
                        </a:rPr>
                        <a:t>)</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19:00</a:t>
                      </a:r>
                    </a:p>
                    <a:p>
                      <a:pPr>
                        <a:spcAft>
                          <a:spcPts val="0"/>
                        </a:spcAft>
                      </a:pPr>
                      <a:r>
                        <a:rPr lang="zh-TW" sz="1600" dirty="0">
                          <a:ln>
                            <a:noFill/>
                          </a:ln>
                          <a:solidFill>
                            <a:schemeClr val="tx1"/>
                          </a:solidFill>
                          <a:effectLst/>
                        </a:rPr>
                        <a:t>入住飯店</a:t>
                      </a:r>
                    </a:p>
                    <a:p>
                      <a:pPr>
                        <a:spcAft>
                          <a:spcPts val="0"/>
                        </a:spcAft>
                      </a:pPr>
                      <a:r>
                        <a:rPr lang="zh-TW" sz="1600" dirty="0">
                          <a:ln>
                            <a:noFill/>
                          </a:ln>
                          <a:solidFill>
                            <a:schemeClr val="tx1"/>
                          </a:solidFill>
                          <a:effectLst/>
                        </a:rPr>
                        <a:t>麗格休閒飯店 </a:t>
                      </a:r>
                      <a:r>
                        <a:rPr lang="en-US" sz="1600" dirty="0">
                          <a:ln>
                            <a:noFill/>
                          </a:ln>
                          <a:solidFill>
                            <a:schemeClr val="tx1"/>
                          </a:solidFill>
                          <a:effectLst/>
                        </a:rPr>
                        <a:t>LIGA HOTEL</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20:00</a:t>
                      </a:r>
                    </a:p>
                    <a:p>
                      <a:pPr>
                        <a:spcAft>
                          <a:spcPts val="0"/>
                        </a:spcAft>
                      </a:pPr>
                      <a:r>
                        <a:rPr lang="zh-TW" sz="1600" dirty="0">
                          <a:ln>
                            <a:noFill/>
                          </a:ln>
                          <a:solidFill>
                            <a:schemeClr val="tx1"/>
                          </a:solidFill>
                          <a:effectLst/>
                        </a:rPr>
                        <a:t>趣淘漫旅</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a:ln>
                            <a:noFill/>
                          </a:ln>
                          <a:solidFill>
                            <a:schemeClr val="tx1"/>
                          </a:solidFill>
                          <a:effectLst/>
                        </a:rPr>
                        <a:t> </a:t>
                      </a:r>
                      <a:endParaRPr lang="zh-TW" sz="160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3962330465"/>
                  </a:ext>
                </a:extLst>
              </a:tr>
              <a:tr h="861109">
                <a:tc vMerge="1">
                  <a:txBody>
                    <a:bodyPr/>
                    <a:lstStyle/>
                    <a:p>
                      <a:endParaRPr lang="zh-TW" altLang="en-US"/>
                    </a:p>
                  </a:txBody>
                  <a:tcPr/>
                </a:tc>
                <a:tc>
                  <a:txBody>
                    <a:bodyPr/>
                    <a:lstStyle/>
                    <a:p>
                      <a:pPr>
                        <a:spcAft>
                          <a:spcPts val="0"/>
                        </a:spcAft>
                      </a:pPr>
                      <a:r>
                        <a:rPr lang="zh-TW" sz="1600" dirty="0">
                          <a:ln>
                            <a:noFill/>
                          </a:ln>
                          <a:solidFill>
                            <a:schemeClr val="tx1"/>
                          </a:solidFill>
                          <a:effectLst/>
                        </a:rPr>
                        <a:t>預估</a:t>
                      </a:r>
                      <a:r>
                        <a:rPr lang="en-US" sz="1600" dirty="0">
                          <a:ln>
                            <a:noFill/>
                          </a:ln>
                          <a:solidFill>
                            <a:schemeClr val="tx1"/>
                          </a:solidFill>
                          <a:effectLst/>
                        </a:rPr>
                        <a:t>20:30</a:t>
                      </a:r>
                      <a:r>
                        <a:rPr lang="ja-JP" sz="1600" dirty="0">
                          <a:ln>
                            <a:noFill/>
                          </a:ln>
                          <a:solidFill>
                            <a:schemeClr val="tx1"/>
                          </a:solidFill>
                          <a:effectLst/>
                        </a:rPr>
                        <a:t>集合回民宿</a:t>
                      </a:r>
                      <a:r>
                        <a:rPr lang="en-US" sz="1600" dirty="0">
                          <a:ln>
                            <a:noFill/>
                          </a:ln>
                          <a:solidFill>
                            <a:schemeClr val="tx1"/>
                          </a:solidFill>
                          <a:effectLst/>
                        </a:rPr>
                        <a:t>(</a:t>
                      </a:r>
                      <a:r>
                        <a:rPr lang="zh-TW" sz="1600" dirty="0">
                          <a:ln>
                            <a:noFill/>
                          </a:ln>
                          <a:solidFill>
                            <a:schemeClr val="tx1"/>
                          </a:solidFill>
                          <a:effectLst/>
                        </a:rPr>
                        <a:t>若不須司機接送 想在市區待久一點 可自行叫車</a:t>
                      </a:r>
                      <a:r>
                        <a:rPr lang="en-US" sz="1600" dirty="0">
                          <a:ln>
                            <a:noFill/>
                          </a:ln>
                          <a:solidFill>
                            <a:schemeClr val="tx1"/>
                          </a:solidFill>
                          <a:effectLst/>
                        </a:rPr>
                        <a:t>)</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19:00</a:t>
                      </a:r>
                    </a:p>
                    <a:p>
                      <a:pPr>
                        <a:spcAft>
                          <a:spcPts val="0"/>
                        </a:spcAft>
                      </a:pPr>
                      <a:r>
                        <a:rPr lang="zh-TW" sz="1600" dirty="0">
                          <a:ln>
                            <a:noFill/>
                          </a:ln>
                          <a:solidFill>
                            <a:schemeClr val="tx1"/>
                          </a:solidFill>
                          <a:effectLst/>
                        </a:rPr>
                        <a:t>之後自由活動 可逛花蓮市區 東大門夜市等</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20:00</a:t>
                      </a:r>
                    </a:p>
                    <a:p>
                      <a:pPr>
                        <a:spcAft>
                          <a:spcPts val="0"/>
                        </a:spcAft>
                      </a:pPr>
                      <a:r>
                        <a:rPr lang="zh-TW" sz="1600" dirty="0">
                          <a:ln>
                            <a:noFill/>
                          </a:ln>
                          <a:solidFill>
                            <a:schemeClr val="tx1"/>
                          </a:solidFill>
                          <a:effectLst/>
                        </a:rPr>
                        <a:t>之後自由活動</a:t>
                      </a:r>
                    </a:p>
                    <a:p>
                      <a:pPr>
                        <a:spcAft>
                          <a:spcPts val="0"/>
                        </a:spcAft>
                      </a:pPr>
                      <a:r>
                        <a:rPr lang="zh-TW" sz="1600" dirty="0">
                          <a:ln>
                            <a:noFill/>
                          </a:ln>
                          <a:solidFill>
                            <a:schemeClr val="tx1"/>
                          </a:solidFill>
                          <a:effectLst/>
                        </a:rPr>
                        <a:t>可逛台東市區</a:t>
                      </a:r>
                      <a:endParaRPr lang="zh-TW" sz="1600" dirty="0">
                        <a:ln>
                          <a:noFill/>
                        </a:ln>
                        <a:solidFill>
                          <a:schemeClr val="tx1"/>
                        </a:solidFill>
                        <a:effectLst/>
                        <a:latin typeface="PingFang TC Regular"/>
                        <a:ea typeface="Arial Unicode MS"/>
                        <a:cs typeface="Arial Unicode MS"/>
                      </a:endParaRPr>
                    </a:p>
                  </a:txBody>
                  <a:tcPr marL="38338" marR="38338" marT="38338" marB="38338"/>
                </a:tc>
                <a:tc>
                  <a:txBody>
                    <a:bodyPr/>
                    <a:lstStyle/>
                    <a:p>
                      <a:pPr>
                        <a:spcAft>
                          <a:spcPts val="0"/>
                        </a:spcAft>
                      </a:pPr>
                      <a:r>
                        <a:rPr lang="en-US" sz="1600" dirty="0">
                          <a:ln>
                            <a:noFill/>
                          </a:ln>
                          <a:solidFill>
                            <a:schemeClr val="tx1"/>
                          </a:solidFill>
                          <a:effectLst/>
                        </a:rPr>
                        <a:t> </a:t>
                      </a:r>
                      <a:endParaRPr lang="zh-TW" sz="1600" dirty="0">
                        <a:ln>
                          <a:noFill/>
                        </a:ln>
                        <a:solidFill>
                          <a:schemeClr val="tx1"/>
                        </a:solidFill>
                        <a:effectLst/>
                        <a:latin typeface="PingFang TC Regular"/>
                        <a:ea typeface="Arial Unicode MS"/>
                        <a:cs typeface="Arial Unicode MS"/>
                      </a:endParaRPr>
                    </a:p>
                  </a:txBody>
                  <a:tcPr marL="38338" marR="38338" marT="38338" marB="38338"/>
                </a:tc>
                <a:extLst>
                  <a:ext uri="{0D108BD9-81ED-4DB2-BD59-A6C34878D82A}">
                    <a16:rowId xmlns:a16="http://schemas.microsoft.com/office/drawing/2014/main" val="1292538506"/>
                  </a:ext>
                </a:extLst>
              </a:tr>
            </a:tbl>
          </a:graphicData>
        </a:graphic>
      </p:graphicFrame>
      <p:sp>
        <p:nvSpPr>
          <p:cNvPr id="3" name="Rectangle 1">
            <a:extLst>
              <a:ext uri="{FF2B5EF4-FFF2-40B4-BE49-F238E27FC236}">
                <a16:creationId xmlns:a16="http://schemas.microsoft.com/office/drawing/2014/main" id="{E7983373-AAE1-47DE-A756-F4806EF04AB6}"/>
              </a:ext>
            </a:extLst>
          </p:cNvPr>
          <p:cNvSpPr>
            <a:spLocks noChangeArrowheads="1"/>
          </p:cNvSpPr>
          <p:nvPr/>
        </p:nvSpPr>
        <p:spPr bwMode="auto">
          <a:xfrm>
            <a:off x="-6221075" y="1740328"/>
            <a:ext cx="32209700" cy="59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4243627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97346" y="2656870"/>
            <a:ext cx="1397306" cy="1077218"/>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a:t>
            </a:r>
            <a:r>
              <a:rPr lang="en-US" altLang="zh-TW" sz="3200" spc="300" dirty="0">
                <a:solidFill>
                  <a:schemeClr val="tx1">
                    <a:lumMod val="75000"/>
                    <a:lumOff val="25000"/>
                  </a:schemeClr>
                </a:solidFill>
                <a:latin typeface="+mj-ea"/>
                <a:ea typeface="+mj-ea"/>
              </a:rPr>
              <a:t>5</a:t>
            </a:r>
          </a:p>
          <a:p>
            <a:pPr algn="ct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464790" y="3241645"/>
            <a:ext cx="3262432"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行前須知</a:t>
            </a:r>
            <a:endParaRPr lang="ko-KR" altLang="en-US" sz="6000" b="1" dirty="0">
              <a:solidFill>
                <a:schemeClr val="tx1">
                  <a:lumMod val="75000"/>
                  <a:lumOff val="25000"/>
                </a:schemeClr>
              </a:solidFill>
              <a:latin typeface="+mj-ea"/>
              <a:ea typeface="+mj-ea"/>
            </a:endParaRPr>
          </a:p>
        </p:txBody>
      </p:sp>
      <p:sp>
        <p:nvSpPr>
          <p:cNvPr id="5" name="矩形 4">
            <a:extLst>
              <a:ext uri="{FF2B5EF4-FFF2-40B4-BE49-F238E27FC236}">
                <a16:creationId xmlns:a16="http://schemas.microsoft.com/office/drawing/2014/main" id="{5D3485E1-BD2D-48D9-ADEB-CE9E81255288}"/>
              </a:ext>
            </a:extLst>
          </p:cNvPr>
          <p:cNvSpPr/>
          <p:nvPr/>
        </p:nvSpPr>
        <p:spPr>
          <a:xfrm>
            <a:off x="9779000" y="6295152"/>
            <a:ext cx="2314039"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125098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C7AFA519-BC45-47EF-B852-C24E2EC3472E}"/>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2" name="직사각형 237">
            <a:extLst>
              <a:ext uri="{FF2B5EF4-FFF2-40B4-BE49-F238E27FC236}">
                <a16:creationId xmlns:a16="http://schemas.microsoft.com/office/drawing/2014/main" id="{B08B6F47-2B20-4FC3-9C97-5A74A876DB4C}"/>
              </a:ext>
            </a:extLst>
          </p:cNvPr>
          <p:cNvSpPr/>
          <p:nvPr/>
        </p:nvSpPr>
        <p:spPr>
          <a:xfrm>
            <a:off x="257175" y="304801"/>
            <a:ext cx="11610975" cy="6200774"/>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38">
            <a:extLst>
              <a:ext uri="{FF2B5EF4-FFF2-40B4-BE49-F238E27FC236}">
                <a16:creationId xmlns:a16="http://schemas.microsoft.com/office/drawing/2014/main" id="{26B19AD2-0C8D-4C79-8FDA-AD44048E4456}"/>
              </a:ext>
            </a:extLst>
          </p:cNvPr>
          <p:cNvSpPr txBox="1"/>
          <p:nvPr/>
        </p:nvSpPr>
        <p:spPr>
          <a:xfrm>
            <a:off x="439004" y="1383647"/>
            <a:ext cx="11143396" cy="5415585"/>
          </a:xfrm>
          <a:prstGeom prst="rect">
            <a:avLst/>
          </a:prstGeom>
          <a:noFill/>
        </p:spPr>
        <p:txBody>
          <a:bodyPr wrap="square" rtlCol="0" anchor="t">
            <a:spAutoFit/>
          </a:bodyPr>
          <a:lstStyle/>
          <a:p>
            <a:pPr marL="342900" indent="-342900" algn="just">
              <a:lnSpc>
                <a:spcPct val="150000"/>
              </a:lnSpc>
              <a:buFont typeface="+mj-lt"/>
              <a:buAutoNum type="arabicPeriod"/>
            </a:pPr>
            <a:r>
              <a:rPr lang="zh-TW" altLang="en-US" sz="1600" spc="-150" dirty="0">
                <a:solidFill>
                  <a:schemeClr val="tx1">
                    <a:lumMod val="75000"/>
                    <a:lumOff val="25000"/>
                  </a:schemeClr>
                </a:solidFill>
                <a:latin typeface="+mn-ea"/>
              </a:rPr>
              <a:t>本次行程有安排泛舟活動，建議泛舟服裝如下：薄外套、球鞋、防曬油、長褲。</a:t>
            </a:r>
            <a:r>
              <a:rPr lang="en-US" altLang="zh-TW" sz="1600" spc="-150" dirty="0">
                <a:solidFill>
                  <a:schemeClr val="tx1">
                    <a:lumMod val="75000"/>
                    <a:lumOff val="25000"/>
                  </a:schemeClr>
                </a:solidFill>
                <a:latin typeface="+mn-ea"/>
              </a:rPr>
              <a:t>(</a:t>
            </a:r>
            <a:r>
              <a:rPr lang="zh-TW" altLang="en-US" sz="1600" spc="-150" dirty="0">
                <a:solidFill>
                  <a:schemeClr val="tx1">
                    <a:lumMod val="75000"/>
                    <a:lumOff val="25000"/>
                  </a:schemeClr>
                </a:solidFill>
                <a:latin typeface="+mn-ea"/>
              </a:rPr>
              <a:t>當天請準備更換衣物與毛巾</a:t>
            </a:r>
            <a:r>
              <a:rPr lang="en-US" altLang="zh-TW" sz="1600" spc="-150" dirty="0">
                <a:solidFill>
                  <a:schemeClr val="tx1">
                    <a:lumMod val="75000"/>
                    <a:lumOff val="25000"/>
                  </a:schemeClr>
                </a:solidFill>
                <a:latin typeface="+mn-ea"/>
              </a:rPr>
              <a:t>)</a:t>
            </a:r>
          </a:p>
          <a:p>
            <a:pPr marL="342900" indent="-342900" algn="just">
              <a:lnSpc>
                <a:spcPct val="150000"/>
              </a:lnSpc>
              <a:buFont typeface="+mj-lt"/>
              <a:buAutoNum type="arabicPeriod"/>
            </a:pPr>
            <a:r>
              <a:rPr lang="zh-TW" altLang="en-US" sz="1600" spc="-150" dirty="0">
                <a:solidFill>
                  <a:schemeClr val="tx1">
                    <a:lumMod val="75000"/>
                    <a:lumOff val="25000"/>
                  </a:schemeClr>
                </a:solidFill>
                <a:latin typeface="+mn-ea"/>
              </a:rPr>
              <a:t>本次行程出發地為中壢火車站並於台北轉車，若欲自行前往或是更改上車地點請於事前告知</a:t>
            </a:r>
          </a:p>
          <a:p>
            <a:pPr marL="342900" indent="-342900" algn="just">
              <a:lnSpc>
                <a:spcPct val="150000"/>
              </a:lnSpc>
              <a:buFont typeface="+mj-lt"/>
              <a:buAutoNum type="arabicPeriod"/>
            </a:pPr>
            <a:r>
              <a:rPr lang="zh-TW" altLang="en-US" sz="1600" spc="-150" dirty="0">
                <a:solidFill>
                  <a:schemeClr val="tx1">
                    <a:lumMod val="75000"/>
                    <a:lumOff val="25000"/>
                  </a:schemeClr>
                </a:solidFill>
                <a:latin typeface="+mn-ea"/>
              </a:rPr>
              <a:t>報名前請先行下載並填寫泛舟切結書並寄送電子檔給本旅行社，若未填寫本公司有權取消該活動並不予退費</a:t>
            </a:r>
            <a:endParaRPr lang="en-US" altLang="zh-TW" sz="1600" spc="-150" dirty="0">
              <a:solidFill>
                <a:schemeClr val="tx1">
                  <a:lumMod val="75000"/>
                  <a:lumOff val="25000"/>
                </a:schemeClr>
              </a:solidFill>
              <a:latin typeface="+mn-ea"/>
            </a:endParaRPr>
          </a:p>
          <a:p>
            <a:pPr algn="just">
              <a:lnSpc>
                <a:spcPct val="150000"/>
              </a:lnSpc>
            </a:pPr>
            <a:r>
              <a:rPr lang="en-US" altLang="zh-TW" sz="1600" spc="-150" dirty="0">
                <a:solidFill>
                  <a:schemeClr val="tx1">
                    <a:lumMod val="75000"/>
                    <a:lumOff val="25000"/>
                  </a:schemeClr>
                </a:solidFill>
                <a:latin typeface="+mn-ea"/>
              </a:rPr>
              <a:t>(http://ann.9895566.com.tw/2023%E5%B9%B43%E6%9C%88%E5%AE%89%E8%BE%B2%E6%BA%AA%E6%B3%9B%E8%88%9F%E6%B4%BB%E5%8B%95%E5%88%87%E7%B5%90%E6%9B%B8.pdf)</a:t>
            </a:r>
          </a:p>
          <a:p>
            <a:pPr algn="just">
              <a:lnSpc>
                <a:spcPct val="150000"/>
              </a:lnSpc>
            </a:pPr>
            <a:endParaRPr lang="en-US" altLang="zh-TW" sz="1600" spc="-150" dirty="0">
              <a:solidFill>
                <a:schemeClr val="tx1">
                  <a:lumMod val="75000"/>
                  <a:lumOff val="25000"/>
                </a:schemeClr>
              </a:solidFill>
              <a:latin typeface="+mn-ea"/>
            </a:endParaRPr>
          </a:p>
          <a:p>
            <a:pPr algn="just">
              <a:lnSpc>
                <a:spcPct val="150000"/>
              </a:lnSpc>
            </a:pPr>
            <a:r>
              <a:rPr lang="zh-TW" altLang="en-US" sz="1600" spc="-150" dirty="0">
                <a:solidFill>
                  <a:schemeClr val="tx1">
                    <a:lumMod val="75000"/>
                    <a:lumOff val="25000"/>
                  </a:schemeClr>
                </a:solidFill>
                <a:latin typeface="+mn-ea"/>
              </a:rPr>
              <a:t>必備物品：</a:t>
            </a:r>
          </a:p>
          <a:p>
            <a:pPr algn="just">
              <a:lnSpc>
                <a:spcPct val="200000"/>
              </a:lnSpc>
            </a:pPr>
            <a:r>
              <a:rPr lang="zh-TW" altLang="en-US" sz="1600" spc="-150" dirty="0">
                <a:solidFill>
                  <a:schemeClr val="tx1">
                    <a:lumMod val="75000"/>
                    <a:lumOff val="25000"/>
                  </a:schemeClr>
                </a:solidFill>
                <a:latin typeface="+mn-ea"/>
              </a:rPr>
              <a:t>１）隨身攜帶身分證、健保卡、學生證、駕照以備不時之需。</a:t>
            </a:r>
          </a:p>
          <a:p>
            <a:pPr algn="just">
              <a:lnSpc>
                <a:spcPct val="200000"/>
              </a:lnSpc>
            </a:pPr>
            <a:r>
              <a:rPr lang="zh-TW" altLang="en-US" sz="1600" spc="-150" dirty="0">
                <a:solidFill>
                  <a:schemeClr val="tx1">
                    <a:lumMod val="75000"/>
                    <a:lumOff val="25000"/>
                  </a:schemeClr>
                </a:solidFill>
                <a:latin typeface="+mn-ea"/>
              </a:rPr>
              <a:t>２）準備防曬用品及一些簡單藥品，如綠油精、暈車藥、防曬乳液。</a:t>
            </a:r>
          </a:p>
          <a:p>
            <a:pPr algn="just">
              <a:lnSpc>
                <a:spcPct val="200000"/>
              </a:lnSpc>
            </a:pPr>
            <a:r>
              <a:rPr lang="zh-TW" altLang="en-US" sz="1600" spc="-150" dirty="0">
                <a:solidFill>
                  <a:schemeClr val="tx1">
                    <a:lumMod val="75000"/>
                    <a:lumOff val="25000"/>
                  </a:schemeClr>
                </a:solidFill>
                <a:latin typeface="+mn-ea"/>
              </a:rPr>
              <a:t>３）攜帶一些禦寒衣物和一些長袖外衣和外套。</a:t>
            </a:r>
          </a:p>
          <a:p>
            <a:pPr algn="just">
              <a:lnSpc>
                <a:spcPct val="200000"/>
              </a:lnSpc>
            </a:pPr>
            <a:r>
              <a:rPr lang="zh-TW" altLang="en-US" sz="1600" spc="-150" dirty="0">
                <a:solidFill>
                  <a:schemeClr val="tx1">
                    <a:lumMod val="75000"/>
                    <a:lumOff val="25000"/>
                  </a:schemeClr>
                </a:solidFill>
                <a:latin typeface="+mn-ea"/>
              </a:rPr>
              <a:t>４）飯店備有</a:t>
            </a:r>
            <a:r>
              <a:rPr lang="en-US" altLang="zh-TW" sz="1600" spc="-150" dirty="0">
                <a:solidFill>
                  <a:schemeClr val="tx1">
                    <a:lumMod val="75000"/>
                    <a:lumOff val="25000"/>
                  </a:schemeClr>
                </a:solidFill>
                <a:latin typeface="+mn-ea"/>
              </a:rPr>
              <a:t>SPA</a:t>
            </a:r>
            <a:r>
              <a:rPr lang="zh-TW" altLang="en-US" sz="1600" spc="-150" dirty="0">
                <a:solidFill>
                  <a:schemeClr val="tx1">
                    <a:lumMod val="75000"/>
                    <a:lumOff val="25000"/>
                  </a:schemeClr>
                </a:solidFill>
                <a:latin typeface="+mn-ea"/>
              </a:rPr>
              <a:t>大眾池，泳衣請視個人需要攜帶。</a:t>
            </a:r>
          </a:p>
          <a:p>
            <a:pPr algn="just">
              <a:lnSpc>
                <a:spcPct val="200000"/>
              </a:lnSpc>
            </a:pPr>
            <a:r>
              <a:rPr lang="zh-TW" altLang="en-US" sz="1600" spc="-150" dirty="0">
                <a:solidFill>
                  <a:schemeClr val="tx1">
                    <a:lumMod val="75000"/>
                    <a:lumOff val="25000"/>
                  </a:schemeClr>
                </a:solidFill>
                <a:latin typeface="+mn-ea"/>
              </a:rPr>
              <a:t>５）舒適的衣物和鞋子和一顆愉快的心。</a:t>
            </a:r>
          </a:p>
          <a:p>
            <a:pPr algn="just">
              <a:lnSpc>
                <a:spcPct val="120000"/>
              </a:lnSpc>
            </a:pPr>
            <a:endParaRPr lang="zh-TW" altLang="en-US" sz="1600" spc="-150" dirty="0">
              <a:solidFill>
                <a:schemeClr val="tx1">
                  <a:lumMod val="75000"/>
                  <a:lumOff val="25000"/>
                </a:schemeClr>
              </a:solidFill>
              <a:latin typeface="+mn-ea"/>
            </a:endParaRPr>
          </a:p>
        </p:txBody>
      </p:sp>
      <p:sp>
        <p:nvSpPr>
          <p:cNvPr id="4" name="TextBox 239">
            <a:extLst>
              <a:ext uri="{FF2B5EF4-FFF2-40B4-BE49-F238E27FC236}">
                <a16:creationId xmlns:a16="http://schemas.microsoft.com/office/drawing/2014/main" id="{103A28F8-F4E5-48D2-AEBF-11C728A2AFCD}"/>
              </a:ext>
            </a:extLst>
          </p:cNvPr>
          <p:cNvSpPr txBox="1"/>
          <p:nvPr/>
        </p:nvSpPr>
        <p:spPr>
          <a:xfrm>
            <a:off x="439004" y="643726"/>
            <a:ext cx="4496046" cy="503728"/>
          </a:xfrm>
          <a:prstGeom prst="rect">
            <a:avLst/>
          </a:prstGeom>
          <a:noFill/>
        </p:spPr>
        <p:txBody>
          <a:bodyPr wrap="square" rtlCol="0">
            <a:spAutoFit/>
          </a:bodyPr>
          <a:lstStyle/>
          <a:p>
            <a:pPr algn="just">
              <a:lnSpc>
                <a:spcPct val="120000"/>
              </a:lnSpc>
            </a:pPr>
            <a:r>
              <a:rPr lang="zh-TW" altLang="en-US" sz="2400" spc="-150" dirty="0">
                <a:solidFill>
                  <a:schemeClr val="tx1">
                    <a:lumMod val="75000"/>
                    <a:lumOff val="25000"/>
                  </a:schemeClr>
                </a:solidFill>
                <a:latin typeface="+mn-ea"/>
              </a:rPr>
              <a:t>特別注意事項：</a:t>
            </a:r>
          </a:p>
        </p:txBody>
      </p:sp>
      <p:cxnSp>
        <p:nvCxnSpPr>
          <p:cNvPr id="5" name="직선 연결선 240">
            <a:extLst>
              <a:ext uri="{FF2B5EF4-FFF2-40B4-BE49-F238E27FC236}">
                <a16:creationId xmlns:a16="http://schemas.microsoft.com/office/drawing/2014/main" id="{437581CF-10AB-4FD3-B68A-78C530013BC9}"/>
              </a:ext>
            </a:extLst>
          </p:cNvPr>
          <p:cNvCxnSpPr>
            <a:cxnSpLocks/>
          </p:cNvCxnSpPr>
          <p:nvPr/>
        </p:nvCxnSpPr>
        <p:spPr>
          <a:xfrm>
            <a:off x="513175" y="1118799"/>
            <a:ext cx="752625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240">
            <a:extLst>
              <a:ext uri="{FF2B5EF4-FFF2-40B4-BE49-F238E27FC236}">
                <a16:creationId xmlns:a16="http://schemas.microsoft.com/office/drawing/2014/main" id="{6B66905B-F11C-4683-8FB3-3337720D4AB0}"/>
              </a:ext>
            </a:extLst>
          </p:cNvPr>
          <p:cNvCxnSpPr>
            <a:cxnSpLocks/>
          </p:cNvCxnSpPr>
          <p:nvPr/>
        </p:nvCxnSpPr>
        <p:spPr>
          <a:xfrm>
            <a:off x="513175" y="3957249"/>
            <a:ext cx="186807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직사각형 8">
            <a:extLst>
              <a:ext uri="{FF2B5EF4-FFF2-40B4-BE49-F238E27FC236}">
                <a16:creationId xmlns:a16="http://schemas.microsoft.com/office/drawing/2014/main" id="{B87C235E-7536-45E3-AF56-08CF04BBE44B}"/>
              </a:ext>
            </a:extLst>
          </p:cNvPr>
          <p:cNvSpPr/>
          <p:nvPr/>
        </p:nvSpPr>
        <p:spPr>
          <a:xfrm flipV="1">
            <a:off x="677749" y="895589"/>
            <a:ext cx="1789225"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직사각형 8">
            <a:extLst>
              <a:ext uri="{FF2B5EF4-FFF2-40B4-BE49-F238E27FC236}">
                <a16:creationId xmlns:a16="http://schemas.microsoft.com/office/drawing/2014/main" id="{D346CB44-64F9-42BD-A298-3422DFD73FBC}"/>
              </a:ext>
            </a:extLst>
          </p:cNvPr>
          <p:cNvSpPr/>
          <p:nvPr/>
        </p:nvSpPr>
        <p:spPr>
          <a:xfrm flipV="1">
            <a:off x="609600" y="3826215"/>
            <a:ext cx="771525"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52113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31B1976-5BF4-43A6-8551-669013AC3735}"/>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2" name="직사각형 237">
            <a:extLst>
              <a:ext uri="{FF2B5EF4-FFF2-40B4-BE49-F238E27FC236}">
                <a16:creationId xmlns:a16="http://schemas.microsoft.com/office/drawing/2014/main" id="{B08B6F47-2B20-4FC3-9C97-5A74A876DB4C}"/>
              </a:ext>
            </a:extLst>
          </p:cNvPr>
          <p:cNvSpPr/>
          <p:nvPr/>
        </p:nvSpPr>
        <p:spPr>
          <a:xfrm>
            <a:off x="257175" y="304801"/>
            <a:ext cx="11610975" cy="6200774"/>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38">
            <a:extLst>
              <a:ext uri="{FF2B5EF4-FFF2-40B4-BE49-F238E27FC236}">
                <a16:creationId xmlns:a16="http://schemas.microsoft.com/office/drawing/2014/main" id="{26B19AD2-0C8D-4C79-8FDA-AD44048E4456}"/>
              </a:ext>
            </a:extLst>
          </p:cNvPr>
          <p:cNvSpPr txBox="1"/>
          <p:nvPr/>
        </p:nvSpPr>
        <p:spPr>
          <a:xfrm>
            <a:off x="439004" y="1383647"/>
            <a:ext cx="11143396" cy="5070875"/>
          </a:xfrm>
          <a:prstGeom prst="rect">
            <a:avLst/>
          </a:prstGeom>
          <a:noFill/>
        </p:spPr>
        <p:txBody>
          <a:bodyPr wrap="square" rtlCol="0" anchor="t">
            <a:spAutoFit/>
          </a:bodyPr>
          <a:lstStyle/>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個人藥品請個人攜帶，勿與他人共用。</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請注意集合出發時間，不要遲到或脫隊。</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戲水嚴禁進入深水區。</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注意大夥的集合時間，若有意更改自身行程請另行通知領隊。</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本次行程有安排泛舟活動，建議著長袖衣物避免曬傷。</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出外請不要攜帶太多現金， 建議攜帶信用卡、提款卡，如現金不夠再行提款， 或刷卡。</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近日山區氣候早晚溫差大且陰晴不定，請攜帶一兩件禦寒衣物與雨具。</a:t>
            </a:r>
            <a:endParaRPr lang="en-US" altLang="zh-TW" sz="1600" spc="-150" dirty="0">
              <a:solidFill>
                <a:schemeClr val="tx1">
                  <a:lumMod val="75000"/>
                  <a:lumOff val="25000"/>
                </a:schemeClr>
              </a:solidFill>
              <a:latin typeface="+mn-ea"/>
            </a:endParaRPr>
          </a:p>
          <a:p>
            <a:pPr algn="just">
              <a:lnSpc>
                <a:spcPct val="150000"/>
              </a:lnSpc>
            </a:pPr>
            <a:r>
              <a:rPr lang="zh-TW" altLang="en-US" sz="1600" spc="-150" dirty="0">
                <a:solidFill>
                  <a:schemeClr val="tx1">
                    <a:lumMod val="75000"/>
                    <a:lumOff val="25000"/>
                  </a:schemeClr>
                </a:solidFill>
                <a:latin typeface="+mn-ea"/>
              </a:rPr>
              <a:t>補充：</a:t>
            </a:r>
            <a:endParaRPr lang="en-US" altLang="zh-TW" sz="1600" spc="-150" dirty="0">
              <a:solidFill>
                <a:schemeClr val="tx1">
                  <a:lumMod val="75000"/>
                  <a:lumOff val="25000"/>
                </a:schemeClr>
              </a:solidFill>
              <a:latin typeface="+mn-ea"/>
            </a:endParaRPr>
          </a:p>
          <a:p>
            <a:pPr marL="342900" indent="-342900" algn="just">
              <a:lnSpc>
                <a:spcPct val="150000"/>
              </a:lnSpc>
              <a:buFont typeface="+mj-lt"/>
              <a:buAutoNum type="arabicPeriod"/>
            </a:pPr>
            <a:r>
              <a:rPr lang="zh-TW" altLang="en-US" sz="1600" spc="-150" dirty="0">
                <a:solidFill>
                  <a:schemeClr val="tx1">
                    <a:lumMod val="75000"/>
                    <a:lumOff val="25000"/>
                  </a:schemeClr>
                </a:solidFill>
                <a:latin typeface="+mn-ea"/>
              </a:rPr>
              <a:t>山居飯店多無刷卡設備，請事先確認向領隊確認，提早於山下領錢。</a:t>
            </a:r>
          </a:p>
          <a:p>
            <a:pPr marL="342900" indent="-342900" algn="just">
              <a:lnSpc>
                <a:spcPct val="150000"/>
              </a:lnSpc>
              <a:buFont typeface="+mj-lt"/>
              <a:buAutoNum type="arabicPeriod"/>
            </a:pPr>
            <a:r>
              <a:rPr lang="zh-TW" altLang="en-US" sz="1600" spc="-150" dirty="0">
                <a:solidFill>
                  <a:schemeClr val="tx1">
                    <a:lumMod val="75000"/>
                    <a:lumOff val="25000"/>
                  </a:schemeClr>
                </a:solidFill>
                <a:latin typeface="+mn-ea"/>
              </a:rPr>
              <a:t>請盡量少佩帶貴重金飾。</a:t>
            </a:r>
          </a:p>
          <a:p>
            <a:pPr algn="just">
              <a:lnSpc>
                <a:spcPct val="200000"/>
              </a:lnSpc>
            </a:pPr>
            <a:endParaRPr lang="zh-TW" altLang="en-US" sz="1600" spc="-150" dirty="0">
              <a:solidFill>
                <a:schemeClr val="tx1">
                  <a:lumMod val="75000"/>
                  <a:lumOff val="25000"/>
                </a:schemeClr>
              </a:solidFill>
              <a:latin typeface="+mn-ea"/>
            </a:endParaRPr>
          </a:p>
        </p:txBody>
      </p:sp>
      <p:sp>
        <p:nvSpPr>
          <p:cNvPr id="4" name="TextBox 239">
            <a:extLst>
              <a:ext uri="{FF2B5EF4-FFF2-40B4-BE49-F238E27FC236}">
                <a16:creationId xmlns:a16="http://schemas.microsoft.com/office/drawing/2014/main" id="{103A28F8-F4E5-48D2-AEBF-11C728A2AFCD}"/>
              </a:ext>
            </a:extLst>
          </p:cNvPr>
          <p:cNvSpPr txBox="1"/>
          <p:nvPr/>
        </p:nvSpPr>
        <p:spPr>
          <a:xfrm>
            <a:off x="439004" y="643726"/>
            <a:ext cx="4496046" cy="503728"/>
          </a:xfrm>
          <a:prstGeom prst="rect">
            <a:avLst/>
          </a:prstGeom>
          <a:noFill/>
        </p:spPr>
        <p:txBody>
          <a:bodyPr wrap="square" rtlCol="0">
            <a:spAutoFit/>
          </a:bodyPr>
          <a:lstStyle/>
          <a:p>
            <a:pPr algn="just">
              <a:lnSpc>
                <a:spcPct val="120000"/>
              </a:lnSpc>
            </a:pPr>
            <a:r>
              <a:rPr lang="zh-TW" altLang="en-US" sz="2400" spc="-150" dirty="0">
                <a:solidFill>
                  <a:schemeClr val="tx1">
                    <a:lumMod val="75000"/>
                    <a:lumOff val="25000"/>
                  </a:schemeClr>
                </a:solidFill>
                <a:latin typeface="+mn-ea"/>
              </a:rPr>
              <a:t>注意事項：</a:t>
            </a:r>
          </a:p>
        </p:txBody>
      </p:sp>
      <p:cxnSp>
        <p:nvCxnSpPr>
          <p:cNvPr id="5" name="직선 연결선 240">
            <a:extLst>
              <a:ext uri="{FF2B5EF4-FFF2-40B4-BE49-F238E27FC236}">
                <a16:creationId xmlns:a16="http://schemas.microsoft.com/office/drawing/2014/main" id="{437581CF-10AB-4FD3-B68A-78C530013BC9}"/>
              </a:ext>
            </a:extLst>
          </p:cNvPr>
          <p:cNvCxnSpPr>
            <a:cxnSpLocks/>
          </p:cNvCxnSpPr>
          <p:nvPr/>
        </p:nvCxnSpPr>
        <p:spPr>
          <a:xfrm>
            <a:off x="513175" y="1118799"/>
            <a:ext cx="752625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240">
            <a:extLst>
              <a:ext uri="{FF2B5EF4-FFF2-40B4-BE49-F238E27FC236}">
                <a16:creationId xmlns:a16="http://schemas.microsoft.com/office/drawing/2014/main" id="{B8F00581-2F85-4AC5-B769-F8FCC4AF6106}"/>
              </a:ext>
            </a:extLst>
          </p:cNvPr>
          <p:cNvCxnSpPr>
            <a:cxnSpLocks/>
          </p:cNvCxnSpPr>
          <p:nvPr/>
        </p:nvCxnSpPr>
        <p:spPr>
          <a:xfrm>
            <a:off x="513175" y="5195499"/>
            <a:ext cx="98974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직사각형 8">
            <a:extLst>
              <a:ext uri="{FF2B5EF4-FFF2-40B4-BE49-F238E27FC236}">
                <a16:creationId xmlns:a16="http://schemas.microsoft.com/office/drawing/2014/main" id="{E57C5B80-18CC-45DD-85B1-993F692D5261}"/>
              </a:ext>
            </a:extLst>
          </p:cNvPr>
          <p:cNvSpPr/>
          <p:nvPr/>
        </p:nvSpPr>
        <p:spPr>
          <a:xfrm flipV="1">
            <a:off x="513175" y="899575"/>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직사각형 8">
            <a:extLst>
              <a:ext uri="{FF2B5EF4-FFF2-40B4-BE49-F238E27FC236}">
                <a16:creationId xmlns:a16="http://schemas.microsoft.com/office/drawing/2014/main" id="{D16F3684-60B3-41EE-9049-758D1D130194}"/>
              </a:ext>
            </a:extLst>
          </p:cNvPr>
          <p:cNvSpPr/>
          <p:nvPr/>
        </p:nvSpPr>
        <p:spPr>
          <a:xfrm>
            <a:off x="513175" y="5032060"/>
            <a:ext cx="563153"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85410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93325B19-1E05-4A4C-BAC9-A6C642D8FAC8}"/>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2" name="직사각형 237">
            <a:extLst>
              <a:ext uri="{FF2B5EF4-FFF2-40B4-BE49-F238E27FC236}">
                <a16:creationId xmlns:a16="http://schemas.microsoft.com/office/drawing/2014/main" id="{B08B6F47-2B20-4FC3-9C97-5A74A876DB4C}"/>
              </a:ext>
            </a:extLst>
          </p:cNvPr>
          <p:cNvSpPr/>
          <p:nvPr/>
        </p:nvSpPr>
        <p:spPr>
          <a:xfrm>
            <a:off x="257175" y="304801"/>
            <a:ext cx="11610975" cy="6200774"/>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38">
            <a:extLst>
              <a:ext uri="{FF2B5EF4-FFF2-40B4-BE49-F238E27FC236}">
                <a16:creationId xmlns:a16="http://schemas.microsoft.com/office/drawing/2014/main" id="{26B19AD2-0C8D-4C79-8FDA-AD44048E4456}"/>
              </a:ext>
            </a:extLst>
          </p:cNvPr>
          <p:cNvSpPr txBox="1"/>
          <p:nvPr/>
        </p:nvSpPr>
        <p:spPr>
          <a:xfrm>
            <a:off x="439004" y="1383647"/>
            <a:ext cx="11143396" cy="4455322"/>
          </a:xfrm>
          <a:prstGeom prst="rect">
            <a:avLst/>
          </a:prstGeom>
          <a:noFill/>
        </p:spPr>
        <p:txBody>
          <a:bodyPr wrap="square" rtlCol="0" anchor="t">
            <a:spAutoFit/>
          </a:bodyPr>
          <a:lstStyle/>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泛舟人員請平均跨坐於橡皮艇之兩邊，強壯有力者請坐在前面，兩邊人員合力划槳，疲倦時左右換位，划槳時要用腰部力量，不要靠手力。</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如遇激流時，船頭應朝向水流，避免打橫，兩腿夾緊船舷，外側腳向後曲起，以免碰撞受傷；收起划槳、抓緊艇繩，在任何情況下不輕易移動位置、不得站立，以免改變船之重心。</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順著主流前進，以求快速省力。</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至河流轉彎處，船體儘量靠近河凹水流最急處，若靠近河岸凸出，則可能因水流形成漩渦，而使船打轉停滯。補充：</a:t>
            </a:r>
            <a:endParaRPr lang="en-US" altLang="zh-TW" sz="1600" spc="-150" dirty="0">
              <a:solidFill>
                <a:schemeClr val="tx1">
                  <a:lumMod val="75000"/>
                  <a:lumOff val="25000"/>
                </a:schemeClr>
              </a:solidFill>
              <a:latin typeface="+mn-ea"/>
            </a:endParaRP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山居飯店多無刷卡設備，請事先確認向領隊確認，提早於山下領錢。</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請盡量少佩帶貴重金飾。</a:t>
            </a:r>
          </a:p>
          <a:p>
            <a:pPr algn="just">
              <a:lnSpc>
                <a:spcPct val="200000"/>
              </a:lnSpc>
            </a:pPr>
            <a:endParaRPr lang="zh-TW" altLang="en-US" sz="1600" spc="-150" dirty="0">
              <a:solidFill>
                <a:schemeClr val="tx1">
                  <a:lumMod val="75000"/>
                  <a:lumOff val="25000"/>
                </a:schemeClr>
              </a:solidFill>
              <a:latin typeface="+mn-ea"/>
            </a:endParaRPr>
          </a:p>
        </p:txBody>
      </p:sp>
      <p:cxnSp>
        <p:nvCxnSpPr>
          <p:cNvPr id="5" name="직선 연결선 240">
            <a:extLst>
              <a:ext uri="{FF2B5EF4-FFF2-40B4-BE49-F238E27FC236}">
                <a16:creationId xmlns:a16="http://schemas.microsoft.com/office/drawing/2014/main" id="{437581CF-10AB-4FD3-B68A-78C530013BC9}"/>
              </a:ext>
            </a:extLst>
          </p:cNvPr>
          <p:cNvCxnSpPr>
            <a:cxnSpLocks/>
          </p:cNvCxnSpPr>
          <p:nvPr/>
        </p:nvCxnSpPr>
        <p:spPr>
          <a:xfrm>
            <a:off x="513175" y="1118799"/>
            <a:ext cx="752625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239">
            <a:extLst>
              <a:ext uri="{FF2B5EF4-FFF2-40B4-BE49-F238E27FC236}">
                <a16:creationId xmlns:a16="http://schemas.microsoft.com/office/drawing/2014/main" id="{62A22EE9-C1FE-4C4C-B93F-EFA5CAE3D49B}"/>
              </a:ext>
            </a:extLst>
          </p:cNvPr>
          <p:cNvSpPr txBox="1"/>
          <p:nvPr/>
        </p:nvSpPr>
        <p:spPr>
          <a:xfrm>
            <a:off x="439004" y="643726"/>
            <a:ext cx="4496046" cy="503728"/>
          </a:xfrm>
          <a:prstGeom prst="rect">
            <a:avLst/>
          </a:prstGeom>
          <a:noFill/>
        </p:spPr>
        <p:txBody>
          <a:bodyPr wrap="square" rtlCol="0">
            <a:spAutoFit/>
          </a:bodyPr>
          <a:lstStyle/>
          <a:p>
            <a:pPr algn="just">
              <a:lnSpc>
                <a:spcPct val="120000"/>
              </a:lnSpc>
            </a:pPr>
            <a:r>
              <a:rPr lang="zh-TW" altLang="en-US" sz="2400" spc="-150" dirty="0">
                <a:solidFill>
                  <a:schemeClr val="tx1">
                    <a:lumMod val="75000"/>
                    <a:lumOff val="25000"/>
                  </a:schemeClr>
                </a:solidFill>
                <a:latin typeface="+mn-ea"/>
              </a:rPr>
              <a:t>安農溪泛舟安全須知</a:t>
            </a:r>
          </a:p>
        </p:txBody>
      </p:sp>
      <p:sp>
        <p:nvSpPr>
          <p:cNvPr id="12" name="직사각형 8">
            <a:extLst>
              <a:ext uri="{FF2B5EF4-FFF2-40B4-BE49-F238E27FC236}">
                <a16:creationId xmlns:a16="http://schemas.microsoft.com/office/drawing/2014/main" id="{B50D2C6E-727E-4E08-9D5A-5E6BDB99D4D0}"/>
              </a:ext>
            </a:extLst>
          </p:cNvPr>
          <p:cNvSpPr/>
          <p:nvPr/>
        </p:nvSpPr>
        <p:spPr>
          <a:xfrm flipV="1">
            <a:off x="513174" y="899574"/>
            <a:ext cx="2725325" cy="60527"/>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708137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D606207-4F3C-490F-A0D8-207E885FBDC5}"/>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2" name="직사각형 237">
            <a:extLst>
              <a:ext uri="{FF2B5EF4-FFF2-40B4-BE49-F238E27FC236}">
                <a16:creationId xmlns:a16="http://schemas.microsoft.com/office/drawing/2014/main" id="{B08B6F47-2B20-4FC3-9C97-5A74A876DB4C}"/>
              </a:ext>
            </a:extLst>
          </p:cNvPr>
          <p:cNvSpPr/>
          <p:nvPr/>
        </p:nvSpPr>
        <p:spPr>
          <a:xfrm>
            <a:off x="257175" y="304801"/>
            <a:ext cx="11610975" cy="6200774"/>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38">
            <a:extLst>
              <a:ext uri="{FF2B5EF4-FFF2-40B4-BE49-F238E27FC236}">
                <a16:creationId xmlns:a16="http://schemas.microsoft.com/office/drawing/2014/main" id="{26B19AD2-0C8D-4C79-8FDA-AD44048E4456}"/>
              </a:ext>
            </a:extLst>
          </p:cNvPr>
          <p:cNvSpPr txBox="1"/>
          <p:nvPr/>
        </p:nvSpPr>
        <p:spPr>
          <a:xfrm>
            <a:off x="439004" y="1383647"/>
            <a:ext cx="11143396" cy="2976456"/>
          </a:xfrm>
          <a:prstGeom prst="rect">
            <a:avLst/>
          </a:prstGeom>
          <a:noFill/>
        </p:spPr>
        <p:txBody>
          <a:bodyPr wrap="square" rtlCol="0" anchor="t">
            <a:spAutoFit/>
          </a:bodyPr>
          <a:lstStyle/>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泛舟活動並非適合所有人，患有心臟血管疾病、癲癇症、孕婦、飲酒者，及國小一年級以下孩童不宜泛舟。</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如遇天然災害、颱風、水量不足、或其他安全考量因素需停航時，得將行程延期。</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泛舟時請勿攜帶貴重物品，例如：手機、手錶、戒指、耳環、眼鏡、隱形眼鏡等。</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請攜帶一套衣服，以便換裝。</a:t>
            </a:r>
          </a:p>
          <a:p>
            <a:pPr marL="342900" indent="-342900" algn="just">
              <a:lnSpc>
                <a:spcPct val="200000"/>
              </a:lnSpc>
              <a:buFont typeface="+mj-lt"/>
              <a:buAutoNum type="arabicPeriod"/>
            </a:pPr>
            <a:r>
              <a:rPr lang="zh-TW" altLang="en-US" sz="1600" spc="-150" dirty="0">
                <a:solidFill>
                  <a:schemeClr val="tx1">
                    <a:lumMod val="75000"/>
                    <a:lumOff val="25000"/>
                  </a:schemeClr>
                </a:solidFill>
                <a:latin typeface="+mn-ea"/>
              </a:rPr>
              <a:t>泛舟係緊張、劇烈的活動，需雙方共同注意安全承擔風險，業者已投保公共意外險</a:t>
            </a:r>
            <a:r>
              <a:rPr lang="en-US" altLang="zh-TW" sz="1600" spc="-150" dirty="0">
                <a:solidFill>
                  <a:schemeClr val="tx1">
                    <a:lumMod val="75000"/>
                    <a:lumOff val="25000"/>
                  </a:schemeClr>
                </a:solidFill>
                <a:latin typeface="+mn-ea"/>
              </a:rPr>
              <a:t>500</a:t>
            </a:r>
            <a:r>
              <a:rPr lang="zh-TW" altLang="en-US" sz="1600" spc="-150" dirty="0">
                <a:solidFill>
                  <a:schemeClr val="tx1">
                    <a:lumMod val="75000"/>
                    <a:lumOff val="25000"/>
                  </a:schemeClr>
                </a:solidFill>
                <a:latin typeface="+mn-ea"/>
              </a:rPr>
              <a:t>萬（自付款</a:t>
            </a:r>
            <a:r>
              <a:rPr lang="en-US" altLang="zh-TW" sz="1600" spc="-150" dirty="0">
                <a:solidFill>
                  <a:schemeClr val="tx1">
                    <a:lumMod val="75000"/>
                    <a:lumOff val="25000"/>
                  </a:schemeClr>
                </a:solidFill>
                <a:latin typeface="+mn-ea"/>
              </a:rPr>
              <a:t>2500</a:t>
            </a:r>
            <a:r>
              <a:rPr lang="zh-TW" altLang="en-US" sz="1600" spc="-150" dirty="0">
                <a:solidFill>
                  <a:schemeClr val="tx1">
                    <a:lumMod val="75000"/>
                    <a:lumOff val="25000"/>
                  </a:schemeClr>
                </a:solidFill>
                <a:latin typeface="+mn-ea"/>
              </a:rPr>
              <a:t>元）只支付醫療費用，不支付照顧健保、工作損失及精神賠償費用。</a:t>
            </a:r>
          </a:p>
        </p:txBody>
      </p:sp>
      <p:cxnSp>
        <p:nvCxnSpPr>
          <p:cNvPr id="5" name="직선 연결선 240">
            <a:extLst>
              <a:ext uri="{FF2B5EF4-FFF2-40B4-BE49-F238E27FC236}">
                <a16:creationId xmlns:a16="http://schemas.microsoft.com/office/drawing/2014/main" id="{437581CF-10AB-4FD3-B68A-78C530013BC9}"/>
              </a:ext>
            </a:extLst>
          </p:cNvPr>
          <p:cNvCxnSpPr>
            <a:cxnSpLocks/>
          </p:cNvCxnSpPr>
          <p:nvPr/>
        </p:nvCxnSpPr>
        <p:spPr>
          <a:xfrm>
            <a:off x="513175" y="1118799"/>
            <a:ext cx="752625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239">
            <a:extLst>
              <a:ext uri="{FF2B5EF4-FFF2-40B4-BE49-F238E27FC236}">
                <a16:creationId xmlns:a16="http://schemas.microsoft.com/office/drawing/2014/main" id="{A654259C-8B81-45F4-87BA-CFC0375986BC}"/>
              </a:ext>
            </a:extLst>
          </p:cNvPr>
          <p:cNvSpPr txBox="1"/>
          <p:nvPr/>
        </p:nvSpPr>
        <p:spPr>
          <a:xfrm>
            <a:off x="439004" y="643726"/>
            <a:ext cx="4496046" cy="503728"/>
          </a:xfrm>
          <a:prstGeom prst="rect">
            <a:avLst/>
          </a:prstGeom>
          <a:noFill/>
        </p:spPr>
        <p:txBody>
          <a:bodyPr wrap="square" rtlCol="0">
            <a:spAutoFit/>
          </a:bodyPr>
          <a:lstStyle/>
          <a:p>
            <a:pPr algn="just">
              <a:lnSpc>
                <a:spcPct val="120000"/>
              </a:lnSpc>
            </a:pPr>
            <a:r>
              <a:rPr lang="zh-TW" altLang="en-US" sz="2400" spc="-150" dirty="0">
                <a:solidFill>
                  <a:schemeClr val="tx1">
                    <a:lumMod val="75000"/>
                    <a:lumOff val="25000"/>
                  </a:schemeClr>
                </a:solidFill>
                <a:latin typeface="+mn-ea"/>
              </a:rPr>
              <a:t>安農溪泛舟注意事項</a:t>
            </a:r>
            <a:r>
              <a:rPr lang="en-US" altLang="zh-TW" sz="2400" spc="-150" dirty="0">
                <a:solidFill>
                  <a:schemeClr val="tx1">
                    <a:lumMod val="75000"/>
                    <a:lumOff val="25000"/>
                  </a:schemeClr>
                </a:solidFill>
                <a:latin typeface="+mn-ea"/>
              </a:rPr>
              <a:t>:</a:t>
            </a:r>
            <a:endParaRPr lang="zh-TW" altLang="en-US" sz="2400" spc="-150" dirty="0">
              <a:solidFill>
                <a:schemeClr val="tx1">
                  <a:lumMod val="75000"/>
                  <a:lumOff val="25000"/>
                </a:schemeClr>
              </a:solidFill>
              <a:latin typeface="+mn-ea"/>
            </a:endParaRPr>
          </a:p>
        </p:txBody>
      </p:sp>
      <p:sp>
        <p:nvSpPr>
          <p:cNvPr id="12" name="직사각형 8">
            <a:extLst>
              <a:ext uri="{FF2B5EF4-FFF2-40B4-BE49-F238E27FC236}">
                <a16:creationId xmlns:a16="http://schemas.microsoft.com/office/drawing/2014/main" id="{1F15443C-5587-409E-BA86-2B21C2F98C74}"/>
              </a:ext>
            </a:extLst>
          </p:cNvPr>
          <p:cNvSpPr/>
          <p:nvPr/>
        </p:nvSpPr>
        <p:spPr>
          <a:xfrm flipV="1">
            <a:off x="513174" y="899574"/>
            <a:ext cx="2725325" cy="60527"/>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685307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97346" y="2656870"/>
            <a:ext cx="1397307"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a:t>
            </a:r>
            <a:r>
              <a:rPr lang="en-US" altLang="zh-TW" sz="3200" spc="300" dirty="0">
                <a:solidFill>
                  <a:schemeClr val="tx1">
                    <a:lumMod val="75000"/>
                    <a:lumOff val="25000"/>
                  </a:schemeClr>
                </a:solidFill>
                <a:latin typeface="+mj-ea"/>
                <a:ea typeface="+mj-ea"/>
              </a:rPr>
              <a:t>6</a:t>
            </a: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464789" y="3241645"/>
            <a:ext cx="3262432"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每天行程</a:t>
            </a:r>
            <a:endParaRPr lang="ko-KR" altLang="en-US" sz="6000" b="1" dirty="0">
              <a:solidFill>
                <a:schemeClr val="tx1">
                  <a:lumMod val="75000"/>
                  <a:lumOff val="25000"/>
                </a:schemeClr>
              </a:solidFill>
              <a:latin typeface="+mj-ea"/>
              <a:ea typeface="+mj-ea"/>
            </a:endParaRPr>
          </a:p>
        </p:txBody>
      </p:sp>
      <p:sp>
        <p:nvSpPr>
          <p:cNvPr id="5" name="矩形 4">
            <a:extLst>
              <a:ext uri="{FF2B5EF4-FFF2-40B4-BE49-F238E27FC236}">
                <a16:creationId xmlns:a16="http://schemas.microsoft.com/office/drawing/2014/main" id="{D594E2EF-6DCD-4225-9D33-8FBA9B9B93FC}"/>
              </a:ext>
            </a:extLst>
          </p:cNvPr>
          <p:cNvSpPr/>
          <p:nvPr/>
        </p:nvSpPr>
        <p:spPr>
          <a:xfrm>
            <a:off x="9795933" y="6295152"/>
            <a:ext cx="2314039"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313319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字方塊 36">
            <a:extLst>
              <a:ext uri="{FF2B5EF4-FFF2-40B4-BE49-F238E27FC236}">
                <a16:creationId xmlns:a16="http://schemas.microsoft.com/office/drawing/2014/main" id="{B7B42313-4454-4354-A0F6-49829E4C6017}"/>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DAY1</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8" name="직사각형 8">
            <a:extLst>
              <a:ext uri="{FF2B5EF4-FFF2-40B4-BE49-F238E27FC236}">
                <a16:creationId xmlns:a16="http://schemas.microsoft.com/office/drawing/2014/main" id="{30E4DF7C-53F2-4DAC-B552-B1DDCCCE6B20}"/>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0" name="圖片 19">
            <a:extLst>
              <a:ext uri="{FF2B5EF4-FFF2-40B4-BE49-F238E27FC236}">
                <a16:creationId xmlns:a16="http://schemas.microsoft.com/office/drawing/2014/main" id="{3D8EC467-0944-47A1-A683-8CBD6B617BF1}"/>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15" name="오각형 3">
            <a:extLst>
              <a:ext uri="{FF2B5EF4-FFF2-40B4-BE49-F238E27FC236}">
                <a16:creationId xmlns:a16="http://schemas.microsoft.com/office/drawing/2014/main" id="{BE5CCB7A-A5D9-4DBD-92B5-08E645F71E9E}"/>
              </a:ext>
            </a:extLst>
          </p:cNvPr>
          <p:cNvSpPr/>
          <p:nvPr/>
        </p:nvSpPr>
        <p:spPr>
          <a:xfrm>
            <a:off x="2363471" y="484138"/>
            <a:ext cx="3397987" cy="51940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5">
            <a:extLst>
              <a:ext uri="{FF2B5EF4-FFF2-40B4-BE49-F238E27FC236}">
                <a16:creationId xmlns:a16="http://schemas.microsoft.com/office/drawing/2014/main" id="{2DB16CDE-6FB3-445C-ABEC-49449E2F1798}"/>
              </a:ext>
            </a:extLst>
          </p:cNvPr>
          <p:cNvSpPr txBox="1"/>
          <p:nvPr/>
        </p:nvSpPr>
        <p:spPr>
          <a:xfrm>
            <a:off x="3158371" y="545861"/>
            <a:ext cx="1834580" cy="369332"/>
          </a:xfrm>
          <a:prstGeom prst="rect">
            <a:avLst/>
          </a:prstGeom>
          <a:noFill/>
        </p:spPr>
        <p:txBody>
          <a:bodyPr wrap="square" rtlCol="0">
            <a:spAutoFit/>
          </a:bodyPr>
          <a:lstStyle/>
          <a:p>
            <a:r>
              <a:rPr lang="zh-TW" altLang="en-US" dirty="0">
                <a:solidFill>
                  <a:schemeClr val="tx1">
                    <a:lumMod val="75000"/>
                    <a:lumOff val="25000"/>
                  </a:schemeClr>
                </a:solidFill>
              </a:rPr>
              <a:t>羅東火車站集合</a:t>
            </a:r>
            <a:endParaRPr lang="ko-KR" altLang="en-US" dirty="0">
              <a:solidFill>
                <a:schemeClr val="tx1">
                  <a:lumMod val="75000"/>
                  <a:lumOff val="25000"/>
                </a:schemeClr>
              </a:solidFill>
            </a:endParaRPr>
          </a:p>
        </p:txBody>
      </p:sp>
      <p:pic>
        <p:nvPicPr>
          <p:cNvPr id="17" name="圖形 16" descr="火車">
            <a:extLst>
              <a:ext uri="{FF2B5EF4-FFF2-40B4-BE49-F238E27FC236}">
                <a16:creationId xmlns:a16="http://schemas.microsoft.com/office/drawing/2014/main" id="{3786F772-F17A-45AA-A7BB-FCCE85BB1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7079" y="352201"/>
            <a:ext cx="916632" cy="783280"/>
          </a:xfrm>
          <a:prstGeom prst="rect">
            <a:avLst/>
          </a:prstGeom>
        </p:spPr>
      </p:pic>
      <p:sp>
        <p:nvSpPr>
          <p:cNvPr id="24" name="갈매기형 수장 5">
            <a:extLst>
              <a:ext uri="{FF2B5EF4-FFF2-40B4-BE49-F238E27FC236}">
                <a16:creationId xmlns:a16="http://schemas.microsoft.com/office/drawing/2014/main" id="{14FE238B-EA08-4400-9D8D-02E977D1EC72}"/>
              </a:ext>
            </a:extLst>
          </p:cNvPr>
          <p:cNvSpPr/>
          <p:nvPr/>
        </p:nvSpPr>
        <p:spPr>
          <a:xfrm>
            <a:off x="6362699" y="5039665"/>
            <a:ext cx="4853554"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갈매기형 수장 4">
            <a:extLst>
              <a:ext uri="{FF2B5EF4-FFF2-40B4-BE49-F238E27FC236}">
                <a16:creationId xmlns:a16="http://schemas.microsoft.com/office/drawing/2014/main" id="{8704BEB9-6DF4-4097-9B1C-F64B1CF00961}"/>
              </a:ext>
            </a:extLst>
          </p:cNvPr>
          <p:cNvSpPr/>
          <p:nvPr/>
        </p:nvSpPr>
        <p:spPr>
          <a:xfrm>
            <a:off x="1470860" y="5040745"/>
            <a:ext cx="4796589"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16">
            <a:extLst>
              <a:ext uri="{FF2B5EF4-FFF2-40B4-BE49-F238E27FC236}">
                <a16:creationId xmlns:a16="http://schemas.microsoft.com/office/drawing/2014/main" id="{F1C1705A-5C4D-4289-852B-82C4DAE256DB}"/>
              </a:ext>
            </a:extLst>
          </p:cNvPr>
          <p:cNvSpPr txBox="1"/>
          <p:nvPr/>
        </p:nvSpPr>
        <p:spPr>
          <a:xfrm>
            <a:off x="2885395" y="5062275"/>
            <a:ext cx="2279005" cy="369332"/>
          </a:xfrm>
          <a:prstGeom prst="rect">
            <a:avLst/>
          </a:prstGeom>
          <a:noFill/>
        </p:spPr>
        <p:txBody>
          <a:bodyPr wrap="square" rtlCol="0">
            <a:spAutoFit/>
          </a:bodyPr>
          <a:lstStyle/>
          <a:p>
            <a:r>
              <a:rPr lang="zh-TW" altLang="en-US" dirty="0">
                <a:solidFill>
                  <a:schemeClr val="tx1">
                    <a:lumMod val="75000"/>
                    <a:lumOff val="25000"/>
                  </a:schemeClr>
                </a:solidFill>
              </a:rPr>
              <a:t>百匯窯烤雞餐廳用餐</a:t>
            </a:r>
            <a:endParaRPr lang="ko-KR" altLang="en-US" dirty="0">
              <a:solidFill>
                <a:schemeClr val="tx1">
                  <a:lumMod val="75000"/>
                  <a:lumOff val="25000"/>
                </a:schemeClr>
              </a:solidFill>
            </a:endParaRPr>
          </a:p>
        </p:txBody>
      </p:sp>
      <p:sp>
        <p:nvSpPr>
          <p:cNvPr id="33" name="TextBox 17">
            <a:extLst>
              <a:ext uri="{FF2B5EF4-FFF2-40B4-BE49-F238E27FC236}">
                <a16:creationId xmlns:a16="http://schemas.microsoft.com/office/drawing/2014/main" id="{8E5E72CD-6195-4BD3-9D8F-34A55C5FC959}"/>
              </a:ext>
            </a:extLst>
          </p:cNvPr>
          <p:cNvSpPr txBox="1"/>
          <p:nvPr/>
        </p:nvSpPr>
        <p:spPr>
          <a:xfrm>
            <a:off x="7810333" y="5050970"/>
            <a:ext cx="2362201" cy="369332"/>
          </a:xfrm>
          <a:prstGeom prst="rect">
            <a:avLst/>
          </a:prstGeom>
          <a:noFill/>
        </p:spPr>
        <p:txBody>
          <a:bodyPr wrap="square" rtlCol="0">
            <a:spAutoFit/>
          </a:bodyPr>
          <a:lstStyle/>
          <a:p>
            <a:r>
              <a:rPr lang="zh-TW" altLang="en-US" dirty="0">
                <a:solidFill>
                  <a:schemeClr val="bg1"/>
                </a:solidFill>
              </a:rPr>
              <a:t>斑比山丘與小鹿拍照</a:t>
            </a:r>
            <a:endParaRPr lang="ko-KR" altLang="en-US" dirty="0">
              <a:solidFill>
                <a:schemeClr val="bg1"/>
              </a:solidFill>
            </a:endParaRPr>
          </a:p>
        </p:txBody>
      </p:sp>
      <p:pic>
        <p:nvPicPr>
          <p:cNvPr id="3" name="圖片 2">
            <a:extLst>
              <a:ext uri="{FF2B5EF4-FFF2-40B4-BE49-F238E27FC236}">
                <a16:creationId xmlns:a16="http://schemas.microsoft.com/office/drawing/2014/main" id="{A5FF0063-C185-4B47-8992-229DD1FC0CDC}"/>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295404" y="1684296"/>
            <a:ext cx="4876796" cy="3281675"/>
          </a:xfrm>
          <a:prstGeom prst="rect">
            <a:avLst/>
          </a:prstGeom>
        </p:spPr>
      </p:pic>
      <p:pic>
        <p:nvPicPr>
          <p:cNvPr id="5" name="圖片 4">
            <a:extLst>
              <a:ext uri="{FF2B5EF4-FFF2-40B4-BE49-F238E27FC236}">
                <a16:creationId xmlns:a16="http://schemas.microsoft.com/office/drawing/2014/main" id="{E9B0A64B-4883-4730-8BEC-C160AA062751}"/>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6362699" y="1674566"/>
            <a:ext cx="4728172" cy="3291405"/>
          </a:xfrm>
          <a:prstGeom prst="rect">
            <a:avLst/>
          </a:prstGeom>
        </p:spPr>
      </p:pic>
      <p:sp>
        <p:nvSpPr>
          <p:cNvPr id="34" name="오각형 3">
            <a:extLst>
              <a:ext uri="{FF2B5EF4-FFF2-40B4-BE49-F238E27FC236}">
                <a16:creationId xmlns:a16="http://schemas.microsoft.com/office/drawing/2014/main" id="{861A40FE-577F-45CC-A14B-54B68A5C204A}"/>
              </a:ext>
            </a:extLst>
          </p:cNvPr>
          <p:cNvSpPr/>
          <p:nvPr/>
        </p:nvSpPr>
        <p:spPr>
          <a:xfrm>
            <a:off x="5773227" y="6147148"/>
            <a:ext cx="3808651" cy="53644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15">
            <a:extLst>
              <a:ext uri="{FF2B5EF4-FFF2-40B4-BE49-F238E27FC236}">
                <a16:creationId xmlns:a16="http://schemas.microsoft.com/office/drawing/2014/main" id="{F335AD08-068E-4567-BD71-2C2BC05B6685}"/>
              </a:ext>
            </a:extLst>
          </p:cNvPr>
          <p:cNvSpPr txBox="1"/>
          <p:nvPr/>
        </p:nvSpPr>
        <p:spPr>
          <a:xfrm>
            <a:off x="5875809" y="6230282"/>
            <a:ext cx="3562383" cy="369332"/>
          </a:xfrm>
          <a:prstGeom prst="rect">
            <a:avLst/>
          </a:prstGeom>
          <a:noFill/>
        </p:spPr>
        <p:txBody>
          <a:bodyPr wrap="square" rtlCol="0">
            <a:spAutoFit/>
          </a:bodyPr>
          <a:lstStyle/>
          <a:p>
            <a:r>
              <a:rPr lang="zh-TW" altLang="en-US" dirty="0"/>
              <a:t>自由時間</a:t>
            </a:r>
            <a:r>
              <a:rPr lang="en-US" altLang="zh-TW" dirty="0"/>
              <a:t>(</a:t>
            </a:r>
            <a:r>
              <a:rPr lang="zh-TW" altLang="en-US" dirty="0"/>
              <a:t>羅東觀光夜市、奕順軒</a:t>
            </a:r>
            <a:r>
              <a:rPr lang="en-US" altLang="zh-TW" dirty="0"/>
              <a:t>)</a:t>
            </a:r>
            <a:r>
              <a:rPr lang="zh-TW" altLang="en-US" dirty="0"/>
              <a:t> </a:t>
            </a:r>
            <a:endParaRPr lang="ko-KR" altLang="en-US" dirty="0"/>
          </a:p>
        </p:txBody>
      </p:sp>
      <p:pic>
        <p:nvPicPr>
          <p:cNvPr id="36" name="圖片 35">
            <a:extLst>
              <a:ext uri="{FF2B5EF4-FFF2-40B4-BE49-F238E27FC236}">
                <a16:creationId xmlns:a16="http://schemas.microsoft.com/office/drawing/2014/main" id="{428494CB-3AA7-4194-B897-8B8679B4427D}"/>
              </a:ext>
            </a:extLst>
          </p:cNvPr>
          <p:cNvPicPr>
            <a:picLocks noChangeAspect="1"/>
          </p:cNvPicPr>
          <p:nvPr/>
        </p:nvPicPr>
        <p:blipFill>
          <a:blip r:embed="rId7" cstate="screen">
            <a:lum bright="70000" contrast="-70000"/>
            <a:extLst>
              <a:ext uri="{28A0092B-C50C-407E-A947-70E740481C1C}">
                <a14:useLocalDpi xmlns:a14="http://schemas.microsoft.com/office/drawing/2010/main" val="0"/>
              </a:ext>
            </a:extLst>
          </a:blip>
          <a:stretch>
            <a:fillRect/>
          </a:stretch>
        </p:blipFill>
        <p:spPr>
          <a:xfrm>
            <a:off x="10456829" y="5924170"/>
            <a:ext cx="759424" cy="759424"/>
          </a:xfrm>
          <a:prstGeom prst="rect">
            <a:avLst/>
          </a:prstGeom>
        </p:spPr>
      </p:pic>
      <p:grpSp>
        <p:nvGrpSpPr>
          <p:cNvPr id="39" name="群組 38">
            <a:extLst>
              <a:ext uri="{FF2B5EF4-FFF2-40B4-BE49-F238E27FC236}">
                <a16:creationId xmlns:a16="http://schemas.microsoft.com/office/drawing/2014/main" id="{2E35DCF8-B172-462A-97AA-0D5CA9EFC9A5}"/>
              </a:ext>
            </a:extLst>
          </p:cNvPr>
          <p:cNvGrpSpPr/>
          <p:nvPr/>
        </p:nvGrpSpPr>
        <p:grpSpPr>
          <a:xfrm>
            <a:off x="9721939" y="6537619"/>
            <a:ext cx="627505" cy="123992"/>
            <a:chOff x="7638884" y="6524992"/>
            <a:chExt cx="627505" cy="123992"/>
          </a:xfrm>
          <a:solidFill>
            <a:srgbClr val="CDCDCD"/>
          </a:solidFill>
        </p:grpSpPr>
        <p:sp>
          <p:nvSpPr>
            <p:cNvPr id="40" name="橢圓 39">
              <a:extLst>
                <a:ext uri="{FF2B5EF4-FFF2-40B4-BE49-F238E27FC236}">
                  <a16:creationId xmlns:a16="http://schemas.microsoft.com/office/drawing/2014/main" id="{034F78D6-2844-4C24-9AD6-A4486D13117E}"/>
                </a:ext>
              </a:extLst>
            </p:cNvPr>
            <p:cNvSpPr/>
            <p:nvPr/>
          </p:nvSpPr>
          <p:spPr>
            <a:xfrm>
              <a:off x="7638884"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0929C2B8-5BD6-4838-A6EC-09F252BEB0CE}"/>
                </a:ext>
              </a:extLst>
            </p:cNvPr>
            <p:cNvSpPr/>
            <p:nvPr/>
          </p:nvSpPr>
          <p:spPr>
            <a:xfrm>
              <a:off x="7897105"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B81DD649-4260-476C-9024-A757A8538BE1}"/>
                </a:ext>
              </a:extLst>
            </p:cNvPr>
            <p:cNvSpPr/>
            <p:nvPr/>
          </p:nvSpPr>
          <p:spPr>
            <a:xfrm>
              <a:off x="8142398" y="6524992"/>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19874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字方塊 36">
            <a:extLst>
              <a:ext uri="{FF2B5EF4-FFF2-40B4-BE49-F238E27FC236}">
                <a16:creationId xmlns:a16="http://schemas.microsoft.com/office/drawing/2014/main" id="{B7B42313-4454-4354-A0F6-49829E4C6017}"/>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DAY1</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8" name="직사각형 8">
            <a:extLst>
              <a:ext uri="{FF2B5EF4-FFF2-40B4-BE49-F238E27FC236}">
                <a16:creationId xmlns:a16="http://schemas.microsoft.com/office/drawing/2014/main" id="{30E4DF7C-53F2-4DAC-B552-B1DDCCCE6B20}"/>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0" name="圖片 19">
            <a:extLst>
              <a:ext uri="{FF2B5EF4-FFF2-40B4-BE49-F238E27FC236}">
                <a16:creationId xmlns:a16="http://schemas.microsoft.com/office/drawing/2014/main" id="{3D8EC467-0944-47A1-A683-8CBD6B617BF1}"/>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24" name="갈매기형 수장 5">
            <a:extLst>
              <a:ext uri="{FF2B5EF4-FFF2-40B4-BE49-F238E27FC236}">
                <a16:creationId xmlns:a16="http://schemas.microsoft.com/office/drawing/2014/main" id="{14FE238B-EA08-4400-9D8D-02E977D1EC72}"/>
              </a:ext>
            </a:extLst>
          </p:cNvPr>
          <p:cNvSpPr/>
          <p:nvPr/>
        </p:nvSpPr>
        <p:spPr>
          <a:xfrm>
            <a:off x="6324599" y="5392652"/>
            <a:ext cx="4853554"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갈매기형 수장 4">
            <a:extLst>
              <a:ext uri="{FF2B5EF4-FFF2-40B4-BE49-F238E27FC236}">
                <a16:creationId xmlns:a16="http://schemas.microsoft.com/office/drawing/2014/main" id="{8704BEB9-6DF4-4097-9B1C-F64B1CF00961}"/>
              </a:ext>
            </a:extLst>
          </p:cNvPr>
          <p:cNvSpPr/>
          <p:nvPr/>
        </p:nvSpPr>
        <p:spPr>
          <a:xfrm>
            <a:off x="1432760" y="5393732"/>
            <a:ext cx="4796589"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16">
            <a:extLst>
              <a:ext uri="{FF2B5EF4-FFF2-40B4-BE49-F238E27FC236}">
                <a16:creationId xmlns:a16="http://schemas.microsoft.com/office/drawing/2014/main" id="{F1C1705A-5C4D-4289-852B-82C4DAE256DB}"/>
              </a:ext>
            </a:extLst>
          </p:cNvPr>
          <p:cNvSpPr txBox="1"/>
          <p:nvPr/>
        </p:nvSpPr>
        <p:spPr>
          <a:xfrm>
            <a:off x="2873451" y="5406677"/>
            <a:ext cx="1915205" cy="369332"/>
          </a:xfrm>
          <a:prstGeom prst="rect">
            <a:avLst/>
          </a:prstGeom>
          <a:noFill/>
        </p:spPr>
        <p:txBody>
          <a:bodyPr wrap="square" rtlCol="0">
            <a:spAutoFit/>
          </a:bodyPr>
          <a:lstStyle/>
          <a:p>
            <a:r>
              <a:rPr lang="zh-TW" altLang="en-US" dirty="0">
                <a:solidFill>
                  <a:schemeClr val="tx1">
                    <a:lumMod val="75000"/>
                    <a:lumOff val="25000"/>
                  </a:schemeClr>
                </a:solidFill>
              </a:rPr>
              <a:t>前往安農溪泛舟</a:t>
            </a:r>
            <a:endParaRPr lang="ko-KR" altLang="en-US" dirty="0">
              <a:solidFill>
                <a:schemeClr val="tx1">
                  <a:lumMod val="75000"/>
                  <a:lumOff val="25000"/>
                </a:schemeClr>
              </a:solidFill>
            </a:endParaRPr>
          </a:p>
        </p:txBody>
      </p:sp>
      <p:sp>
        <p:nvSpPr>
          <p:cNvPr id="33" name="TextBox 17">
            <a:extLst>
              <a:ext uri="{FF2B5EF4-FFF2-40B4-BE49-F238E27FC236}">
                <a16:creationId xmlns:a16="http://schemas.microsoft.com/office/drawing/2014/main" id="{8E5E72CD-6195-4BD3-9D8F-34A55C5FC959}"/>
              </a:ext>
            </a:extLst>
          </p:cNvPr>
          <p:cNvSpPr txBox="1"/>
          <p:nvPr/>
        </p:nvSpPr>
        <p:spPr>
          <a:xfrm>
            <a:off x="7772233" y="5403957"/>
            <a:ext cx="2362201" cy="369332"/>
          </a:xfrm>
          <a:prstGeom prst="rect">
            <a:avLst/>
          </a:prstGeom>
          <a:noFill/>
        </p:spPr>
        <p:txBody>
          <a:bodyPr wrap="square" rtlCol="0">
            <a:spAutoFit/>
          </a:bodyPr>
          <a:lstStyle/>
          <a:p>
            <a:r>
              <a:rPr lang="zh-TW" altLang="en-US" dirty="0">
                <a:solidFill>
                  <a:schemeClr val="bg1"/>
                </a:solidFill>
              </a:rPr>
              <a:t>參加壹民宿 放行李</a:t>
            </a:r>
            <a:endParaRPr lang="ko-KR" altLang="en-US" dirty="0">
              <a:solidFill>
                <a:schemeClr val="bg1"/>
              </a:solidFill>
            </a:endParaRPr>
          </a:p>
        </p:txBody>
      </p:sp>
      <p:pic>
        <p:nvPicPr>
          <p:cNvPr id="4" name="圖片 3">
            <a:extLst>
              <a:ext uri="{FF2B5EF4-FFF2-40B4-BE49-F238E27FC236}">
                <a16:creationId xmlns:a16="http://schemas.microsoft.com/office/drawing/2014/main" id="{A8C48369-B0F7-46A8-8B38-5DED0BDA7A8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324600" y="1762917"/>
            <a:ext cx="4853554" cy="3542463"/>
          </a:xfrm>
          <a:prstGeom prst="rect">
            <a:avLst/>
          </a:prstGeom>
        </p:spPr>
      </p:pic>
      <p:pic>
        <p:nvPicPr>
          <p:cNvPr id="11" name="圖片 10">
            <a:extLst>
              <a:ext uri="{FF2B5EF4-FFF2-40B4-BE49-F238E27FC236}">
                <a16:creationId xmlns:a16="http://schemas.microsoft.com/office/drawing/2014/main" id="{83778A03-BBA4-4CAA-8AFF-A4251ACE05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34616" y="1762918"/>
            <a:ext cx="4723284" cy="3542463"/>
          </a:xfrm>
          <a:prstGeom prst="rect">
            <a:avLst/>
          </a:prstGeom>
        </p:spPr>
      </p:pic>
    </p:spTree>
    <p:extLst>
      <p:ext uri="{BB962C8B-B14F-4D97-AF65-F5344CB8AC3E}">
        <p14:creationId xmlns:p14="http://schemas.microsoft.com/office/powerpoint/2010/main" val="4200355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字方塊 36">
            <a:extLst>
              <a:ext uri="{FF2B5EF4-FFF2-40B4-BE49-F238E27FC236}">
                <a16:creationId xmlns:a16="http://schemas.microsoft.com/office/drawing/2014/main" id="{B7B42313-4454-4354-A0F6-49829E4C6017}"/>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DAY2</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8" name="직사각형 8">
            <a:extLst>
              <a:ext uri="{FF2B5EF4-FFF2-40B4-BE49-F238E27FC236}">
                <a16:creationId xmlns:a16="http://schemas.microsoft.com/office/drawing/2014/main" id="{30E4DF7C-53F2-4DAC-B552-B1DDCCCE6B20}"/>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0" name="圖片 19">
            <a:extLst>
              <a:ext uri="{FF2B5EF4-FFF2-40B4-BE49-F238E27FC236}">
                <a16:creationId xmlns:a16="http://schemas.microsoft.com/office/drawing/2014/main" id="{3D8EC467-0944-47A1-A683-8CBD6B617BF1}"/>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14" name="갈매기형 수장 4">
            <a:extLst>
              <a:ext uri="{FF2B5EF4-FFF2-40B4-BE49-F238E27FC236}">
                <a16:creationId xmlns:a16="http://schemas.microsoft.com/office/drawing/2014/main" id="{136CAF19-12CE-40AD-8CAC-92BE0F8BB0A0}"/>
              </a:ext>
            </a:extLst>
          </p:cNvPr>
          <p:cNvSpPr/>
          <p:nvPr/>
        </p:nvSpPr>
        <p:spPr>
          <a:xfrm>
            <a:off x="1186662" y="4889117"/>
            <a:ext cx="9823009" cy="44549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각형 3">
            <a:extLst>
              <a:ext uri="{FF2B5EF4-FFF2-40B4-BE49-F238E27FC236}">
                <a16:creationId xmlns:a16="http://schemas.microsoft.com/office/drawing/2014/main" id="{BE5CCB7A-A5D9-4DBD-92B5-08E645F71E9E}"/>
              </a:ext>
            </a:extLst>
          </p:cNvPr>
          <p:cNvSpPr/>
          <p:nvPr/>
        </p:nvSpPr>
        <p:spPr>
          <a:xfrm>
            <a:off x="2363471" y="484138"/>
            <a:ext cx="3397987" cy="51940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5">
            <a:extLst>
              <a:ext uri="{FF2B5EF4-FFF2-40B4-BE49-F238E27FC236}">
                <a16:creationId xmlns:a16="http://schemas.microsoft.com/office/drawing/2014/main" id="{2DB16CDE-6FB3-445C-ABEC-49449E2F1798}"/>
              </a:ext>
            </a:extLst>
          </p:cNvPr>
          <p:cNvSpPr txBox="1"/>
          <p:nvPr/>
        </p:nvSpPr>
        <p:spPr>
          <a:xfrm>
            <a:off x="2413570" y="559175"/>
            <a:ext cx="3297788" cy="369332"/>
          </a:xfrm>
          <a:prstGeom prst="rect">
            <a:avLst/>
          </a:prstGeom>
          <a:noFill/>
        </p:spPr>
        <p:txBody>
          <a:bodyPr wrap="square" rtlCol="0">
            <a:spAutoFit/>
          </a:bodyPr>
          <a:lstStyle/>
          <a:p>
            <a:r>
              <a:rPr lang="zh-TW" altLang="en-US" dirty="0">
                <a:solidFill>
                  <a:schemeClr val="tx1">
                    <a:lumMod val="75000"/>
                    <a:lumOff val="25000"/>
                  </a:schemeClr>
                </a:solidFill>
              </a:rPr>
              <a:t>車上享用宜蘭名店「長虹早點」</a:t>
            </a:r>
            <a:endParaRPr lang="ko-KR" altLang="en-US" dirty="0">
              <a:solidFill>
                <a:schemeClr val="tx1">
                  <a:lumMod val="75000"/>
                  <a:lumOff val="25000"/>
                </a:schemeClr>
              </a:solidFill>
            </a:endParaRPr>
          </a:p>
        </p:txBody>
      </p:sp>
      <p:sp>
        <p:nvSpPr>
          <p:cNvPr id="19" name="TextBox 16">
            <a:extLst>
              <a:ext uri="{FF2B5EF4-FFF2-40B4-BE49-F238E27FC236}">
                <a16:creationId xmlns:a16="http://schemas.microsoft.com/office/drawing/2014/main" id="{353EC226-64F0-4123-8331-EDD1354C1729}"/>
              </a:ext>
            </a:extLst>
          </p:cNvPr>
          <p:cNvSpPr txBox="1"/>
          <p:nvPr/>
        </p:nvSpPr>
        <p:spPr>
          <a:xfrm>
            <a:off x="3493823" y="4927197"/>
            <a:ext cx="5208686" cy="369332"/>
          </a:xfrm>
          <a:prstGeom prst="rect">
            <a:avLst/>
          </a:prstGeom>
          <a:noFill/>
        </p:spPr>
        <p:txBody>
          <a:bodyPr wrap="square" rtlCol="0">
            <a:spAutoFit/>
          </a:bodyPr>
          <a:lstStyle/>
          <a:p>
            <a:r>
              <a:rPr lang="zh-TW" altLang="en-US" dirty="0">
                <a:solidFill>
                  <a:schemeClr val="tx1">
                    <a:lumMod val="75000"/>
                    <a:lumOff val="25000"/>
                  </a:schemeClr>
                </a:solidFill>
              </a:rPr>
              <a:t>花蓮太魯閣國家公園</a:t>
            </a:r>
            <a:r>
              <a:rPr lang="en-US" altLang="zh-TW" dirty="0">
                <a:solidFill>
                  <a:schemeClr val="tx1">
                    <a:lumMod val="75000"/>
                    <a:lumOff val="25000"/>
                  </a:schemeClr>
                </a:solidFill>
              </a:rPr>
              <a:t>(</a:t>
            </a:r>
            <a:r>
              <a:rPr lang="zh-TW" altLang="en-US" dirty="0">
                <a:solidFill>
                  <a:schemeClr val="tx1">
                    <a:lumMod val="75000"/>
                    <a:lumOff val="25000"/>
                  </a:schemeClr>
                </a:solidFill>
              </a:rPr>
              <a:t>布洛灣台地賞楓</a:t>
            </a:r>
            <a:r>
              <a:rPr lang="en-US" altLang="zh-TW" dirty="0">
                <a:solidFill>
                  <a:schemeClr val="tx1">
                    <a:lumMod val="75000"/>
                    <a:lumOff val="25000"/>
                  </a:schemeClr>
                </a:solidFill>
              </a:rPr>
              <a:t>+</a:t>
            </a:r>
            <a:r>
              <a:rPr lang="zh-TW" altLang="en-US" dirty="0">
                <a:solidFill>
                  <a:schemeClr val="tx1">
                    <a:lumMod val="75000"/>
                    <a:lumOff val="25000"/>
                  </a:schemeClr>
                </a:solidFill>
              </a:rPr>
              <a:t>布洛灣吊橋</a:t>
            </a:r>
            <a:r>
              <a:rPr lang="en-US" altLang="zh-TW" dirty="0">
                <a:solidFill>
                  <a:schemeClr val="tx1">
                    <a:lumMod val="75000"/>
                    <a:lumOff val="25000"/>
                  </a:schemeClr>
                </a:solidFill>
              </a:rPr>
              <a:t>)</a:t>
            </a:r>
            <a:endParaRPr lang="ko-KR" altLang="en-US" dirty="0">
              <a:solidFill>
                <a:schemeClr val="tx1">
                  <a:lumMod val="75000"/>
                  <a:lumOff val="25000"/>
                </a:schemeClr>
              </a:solidFill>
            </a:endParaRPr>
          </a:p>
        </p:txBody>
      </p:sp>
      <p:pic>
        <p:nvPicPr>
          <p:cNvPr id="21" name="Picture 10" descr="俯瞰絕美立霧溪谷，太魯閣布洛灣山月吊橋8月12日啟用，採網路解說預約 - 活動大聲公 - 微笑台灣 - 用深度旅遊體驗鄉鎮魅力">
            <a:extLst>
              <a:ext uri="{FF2B5EF4-FFF2-40B4-BE49-F238E27FC236}">
                <a16:creationId xmlns:a16="http://schemas.microsoft.com/office/drawing/2014/main" id="{6ABA5A8B-A595-4C01-9604-73161F3B9083}"/>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10800000" flipV="1">
            <a:off x="6334125" y="1466195"/>
            <a:ext cx="4675546" cy="3175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台灣最佳賞楓時間預測及最佳賞楓地點推薦 | Skyscanner">
            <a:extLst>
              <a:ext uri="{FF2B5EF4-FFF2-40B4-BE49-F238E27FC236}">
                <a16:creationId xmlns:a16="http://schemas.microsoft.com/office/drawing/2014/main" id="{36DA7420-0A07-445D-956C-51049351130A}"/>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186662" y="1466195"/>
            <a:ext cx="4766080" cy="31759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群組 24">
            <a:extLst>
              <a:ext uri="{FF2B5EF4-FFF2-40B4-BE49-F238E27FC236}">
                <a16:creationId xmlns:a16="http://schemas.microsoft.com/office/drawing/2014/main" id="{7421D182-3191-4CE9-B6CB-47F644A23649}"/>
              </a:ext>
            </a:extLst>
          </p:cNvPr>
          <p:cNvGrpSpPr/>
          <p:nvPr/>
        </p:nvGrpSpPr>
        <p:grpSpPr>
          <a:xfrm>
            <a:off x="5836753" y="67232"/>
            <a:ext cx="1802131" cy="1272009"/>
            <a:chOff x="5915001" y="224099"/>
            <a:chExt cx="1802131" cy="1272009"/>
          </a:xfrm>
        </p:grpSpPr>
        <p:pic>
          <p:nvPicPr>
            <p:cNvPr id="26" name="圖形 25" descr="巴士">
              <a:extLst>
                <a:ext uri="{FF2B5EF4-FFF2-40B4-BE49-F238E27FC236}">
                  <a16:creationId xmlns:a16="http://schemas.microsoft.com/office/drawing/2014/main" id="{E62CF43D-F037-47CB-A3C5-553457C3F3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3978" y="224099"/>
              <a:ext cx="1223054" cy="1223054"/>
            </a:xfrm>
            <a:prstGeom prst="rect">
              <a:avLst/>
            </a:prstGeom>
          </p:spPr>
        </p:pic>
        <p:sp>
          <p:nvSpPr>
            <p:cNvPr id="27" name="文字方塊 26">
              <a:extLst>
                <a:ext uri="{FF2B5EF4-FFF2-40B4-BE49-F238E27FC236}">
                  <a16:creationId xmlns:a16="http://schemas.microsoft.com/office/drawing/2014/main" id="{54BD9350-60AF-45B5-831F-6A22CB92B64A}"/>
                </a:ext>
              </a:extLst>
            </p:cNvPr>
            <p:cNvSpPr txBox="1"/>
            <p:nvPr/>
          </p:nvSpPr>
          <p:spPr>
            <a:xfrm>
              <a:off x="6494079" y="1126776"/>
              <a:ext cx="1223053" cy="369332"/>
            </a:xfrm>
            <a:prstGeom prst="rect">
              <a:avLst/>
            </a:prstGeom>
            <a:noFill/>
          </p:spPr>
          <p:txBody>
            <a:bodyPr wrap="square" rtlCol="0">
              <a:spAutoFit/>
            </a:bodyPr>
            <a:lstStyle/>
            <a:p>
              <a:r>
                <a:rPr lang="zh-TW" altLang="en-US" dirty="0"/>
                <a:t>前往花蓮</a:t>
              </a:r>
            </a:p>
          </p:txBody>
        </p:sp>
        <p:sp>
          <p:nvSpPr>
            <p:cNvPr id="28" name="橢圓 27">
              <a:extLst>
                <a:ext uri="{FF2B5EF4-FFF2-40B4-BE49-F238E27FC236}">
                  <a16:creationId xmlns:a16="http://schemas.microsoft.com/office/drawing/2014/main" id="{99636001-C90F-481F-AB64-1F412867F418}"/>
                </a:ext>
              </a:extLst>
            </p:cNvPr>
            <p:cNvSpPr/>
            <p:nvPr/>
          </p:nvSpPr>
          <p:spPr>
            <a:xfrm>
              <a:off x="6313885" y="961285"/>
              <a:ext cx="79993" cy="799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A6B0E524-C3EE-4F6C-B54B-928E1A496260}"/>
                </a:ext>
              </a:extLst>
            </p:cNvPr>
            <p:cNvSpPr/>
            <p:nvPr/>
          </p:nvSpPr>
          <p:spPr>
            <a:xfrm>
              <a:off x="6115625" y="960796"/>
              <a:ext cx="148160" cy="1554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雲朵形 29">
              <a:extLst>
                <a:ext uri="{FF2B5EF4-FFF2-40B4-BE49-F238E27FC236}">
                  <a16:creationId xmlns:a16="http://schemas.microsoft.com/office/drawing/2014/main" id="{10D3B2F9-F8AE-4255-B05D-C0B8D9E8D100}"/>
                </a:ext>
              </a:extLst>
            </p:cNvPr>
            <p:cNvSpPr/>
            <p:nvPr/>
          </p:nvSpPr>
          <p:spPr>
            <a:xfrm rot="19540972">
              <a:off x="5915001" y="720672"/>
              <a:ext cx="229906" cy="229906"/>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845247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8" name="그래픽 7" descr="유기적 모서리 셰이프">
            <a:extLst>
              <a:ext uri="{FF2B5EF4-FFF2-40B4-BE49-F238E27FC236}">
                <a16:creationId xmlns:a16="http://schemas.microsoft.com/office/drawing/2014/main" id="{BDE2F540-6387-875D-4839-38969D21C825}"/>
              </a:ext>
            </a:extLst>
          </p:cNvPr>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7620000" y="2570"/>
            <a:ext cx="4572000" cy="4572000"/>
          </a:xfrm>
          <a:prstGeom prst="rect">
            <a:avLst/>
          </a:prstGeom>
        </p:spPr>
      </p:pic>
      <p:grpSp>
        <p:nvGrpSpPr>
          <p:cNvPr id="7" name="그룹 6">
            <a:extLst>
              <a:ext uri="{FF2B5EF4-FFF2-40B4-BE49-F238E27FC236}">
                <a16:creationId xmlns:a16="http://schemas.microsoft.com/office/drawing/2014/main" id="{B9D40EE3-3EA3-E3A6-0FCD-A0FA3693A0E4}"/>
              </a:ext>
            </a:extLst>
          </p:cNvPr>
          <p:cNvGrpSpPr/>
          <p:nvPr/>
        </p:nvGrpSpPr>
        <p:grpSpPr>
          <a:xfrm>
            <a:off x="5815948" y="765176"/>
            <a:ext cx="5855351" cy="5254622"/>
            <a:chOff x="5168900" y="358776"/>
            <a:chExt cx="6731000" cy="6040436"/>
          </a:xfrm>
        </p:grpSpPr>
        <p:sp>
          <p:nvSpPr>
            <p:cNvPr id="6" name="사각형: 둥근 모서리 5">
              <a:extLst>
                <a:ext uri="{FF2B5EF4-FFF2-40B4-BE49-F238E27FC236}">
                  <a16:creationId xmlns:a16="http://schemas.microsoft.com/office/drawing/2014/main" id="{3861DAC4-F047-17AF-EE0F-1166A47B233E}"/>
                </a:ext>
              </a:extLst>
            </p:cNvPr>
            <p:cNvSpPr/>
            <p:nvPr/>
          </p:nvSpPr>
          <p:spPr>
            <a:xfrm>
              <a:off x="5473700" y="811212"/>
              <a:ext cx="6426200" cy="5588000"/>
            </a:xfrm>
            <a:prstGeom prst="roundRect">
              <a:avLst>
                <a:gd name="adj" fmla="val 25768"/>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모서리 1">
              <a:extLst>
                <a:ext uri="{FF2B5EF4-FFF2-40B4-BE49-F238E27FC236}">
                  <a16:creationId xmlns:a16="http://schemas.microsoft.com/office/drawing/2014/main" id="{6D05FB67-5CEA-ED7E-69BA-508B8F694C10}"/>
                </a:ext>
              </a:extLst>
            </p:cNvPr>
            <p:cNvSpPr/>
            <p:nvPr/>
          </p:nvSpPr>
          <p:spPr>
            <a:xfrm>
              <a:off x="5168900" y="358776"/>
              <a:ext cx="6426200" cy="5588000"/>
            </a:xfrm>
            <a:prstGeom prst="roundRect">
              <a:avLst>
                <a:gd name="adj" fmla="val 25768"/>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사각형: 둥근 모서리 3">
              <a:extLst>
                <a:ext uri="{FF2B5EF4-FFF2-40B4-BE49-F238E27FC236}">
                  <a16:creationId xmlns:a16="http://schemas.microsoft.com/office/drawing/2014/main" id="{7C7EA22F-98A1-C6F0-C84C-D58A3397C6ED}"/>
                </a:ext>
              </a:extLst>
            </p:cNvPr>
            <p:cNvSpPr/>
            <p:nvPr/>
          </p:nvSpPr>
          <p:spPr>
            <a:xfrm>
              <a:off x="5473700" y="711200"/>
              <a:ext cx="6426200" cy="5588000"/>
            </a:xfrm>
            <a:custGeom>
              <a:avLst/>
              <a:gdLst>
                <a:gd name="connsiteX0" fmla="*/ 0 w 6426200"/>
                <a:gd name="connsiteY0" fmla="*/ 1439916 h 5588000"/>
                <a:gd name="connsiteX1" fmla="*/ 1439916 w 6426200"/>
                <a:gd name="connsiteY1" fmla="*/ 0 h 5588000"/>
                <a:gd name="connsiteX2" fmla="*/ 2066441 w 6426200"/>
                <a:gd name="connsiteY2" fmla="*/ 0 h 5588000"/>
                <a:gd name="connsiteX3" fmla="*/ 2586575 w 6426200"/>
                <a:gd name="connsiteY3" fmla="*/ 0 h 5588000"/>
                <a:gd name="connsiteX4" fmla="*/ 3248564 w 6426200"/>
                <a:gd name="connsiteY4" fmla="*/ 0 h 5588000"/>
                <a:gd name="connsiteX5" fmla="*/ 3804161 w 6426200"/>
                <a:gd name="connsiteY5" fmla="*/ 0 h 5588000"/>
                <a:gd name="connsiteX6" fmla="*/ 4324295 w 6426200"/>
                <a:gd name="connsiteY6" fmla="*/ 0 h 5588000"/>
                <a:gd name="connsiteX7" fmla="*/ 4986284 w 6426200"/>
                <a:gd name="connsiteY7" fmla="*/ 0 h 5588000"/>
                <a:gd name="connsiteX8" fmla="*/ 6426200 w 6426200"/>
                <a:gd name="connsiteY8" fmla="*/ 1439916 h 5588000"/>
                <a:gd name="connsiteX9" fmla="*/ 6426200 w 6426200"/>
                <a:gd name="connsiteY9" fmla="*/ 2089876 h 5588000"/>
                <a:gd name="connsiteX10" fmla="*/ 6426200 w 6426200"/>
                <a:gd name="connsiteY10" fmla="*/ 2712755 h 5588000"/>
                <a:gd name="connsiteX11" fmla="*/ 6426200 w 6426200"/>
                <a:gd name="connsiteY11" fmla="*/ 3389797 h 5588000"/>
                <a:gd name="connsiteX12" fmla="*/ 6426200 w 6426200"/>
                <a:gd name="connsiteY12" fmla="*/ 4148084 h 5588000"/>
                <a:gd name="connsiteX13" fmla="*/ 4986284 w 6426200"/>
                <a:gd name="connsiteY13" fmla="*/ 5588000 h 5588000"/>
                <a:gd name="connsiteX14" fmla="*/ 4466150 w 6426200"/>
                <a:gd name="connsiteY14" fmla="*/ 5588000 h 5588000"/>
                <a:gd name="connsiteX15" fmla="*/ 3910552 w 6426200"/>
                <a:gd name="connsiteY15" fmla="*/ 5588000 h 5588000"/>
                <a:gd name="connsiteX16" fmla="*/ 3354955 w 6426200"/>
                <a:gd name="connsiteY16" fmla="*/ 5588000 h 5588000"/>
                <a:gd name="connsiteX17" fmla="*/ 2799357 w 6426200"/>
                <a:gd name="connsiteY17" fmla="*/ 5588000 h 5588000"/>
                <a:gd name="connsiteX18" fmla="*/ 2243759 w 6426200"/>
                <a:gd name="connsiteY18" fmla="*/ 5588000 h 5588000"/>
                <a:gd name="connsiteX19" fmla="*/ 1439916 w 6426200"/>
                <a:gd name="connsiteY19" fmla="*/ 5588000 h 5588000"/>
                <a:gd name="connsiteX20" fmla="*/ 0 w 6426200"/>
                <a:gd name="connsiteY20" fmla="*/ 4148084 h 5588000"/>
                <a:gd name="connsiteX21" fmla="*/ 0 w 6426200"/>
                <a:gd name="connsiteY21" fmla="*/ 3498124 h 5588000"/>
                <a:gd name="connsiteX22" fmla="*/ 0 w 6426200"/>
                <a:gd name="connsiteY22" fmla="*/ 2875245 h 5588000"/>
                <a:gd name="connsiteX23" fmla="*/ 0 w 6426200"/>
                <a:gd name="connsiteY23" fmla="*/ 2225285 h 5588000"/>
                <a:gd name="connsiteX24" fmla="*/ 0 w 6426200"/>
                <a:gd name="connsiteY24" fmla="*/ 1439916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26200" h="5588000" extrusionOk="0">
                  <a:moveTo>
                    <a:pt x="0" y="1439916"/>
                  </a:moveTo>
                  <a:cubicBezTo>
                    <a:pt x="-110818" y="538462"/>
                    <a:pt x="595571" y="41768"/>
                    <a:pt x="1439916" y="0"/>
                  </a:cubicBezTo>
                  <a:cubicBezTo>
                    <a:pt x="1728968" y="-12609"/>
                    <a:pt x="1753893" y="-6257"/>
                    <a:pt x="2066441" y="0"/>
                  </a:cubicBezTo>
                  <a:cubicBezTo>
                    <a:pt x="2378990" y="6257"/>
                    <a:pt x="2391697" y="19240"/>
                    <a:pt x="2586575" y="0"/>
                  </a:cubicBezTo>
                  <a:cubicBezTo>
                    <a:pt x="2781453" y="-19240"/>
                    <a:pt x="3064823" y="-11273"/>
                    <a:pt x="3248564" y="0"/>
                  </a:cubicBezTo>
                  <a:cubicBezTo>
                    <a:pt x="3432305" y="11273"/>
                    <a:pt x="3537795" y="-945"/>
                    <a:pt x="3804161" y="0"/>
                  </a:cubicBezTo>
                  <a:cubicBezTo>
                    <a:pt x="4070527" y="945"/>
                    <a:pt x="4128047" y="291"/>
                    <a:pt x="4324295" y="0"/>
                  </a:cubicBezTo>
                  <a:cubicBezTo>
                    <a:pt x="4520543" y="-291"/>
                    <a:pt x="4843167" y="7048"/>
                    <a:pt x="4986284" y="0"/>
                  </a:cubicBezTo>
                  <a:cubicBezTo>
                    <a:pt x="5694275" y="12909"/>
                    <a:pt x="6451090" y="588574"/>
                    <a:pt x="6426200" y="1439916"/>
                  </a:cubicBezTo>
                  <a:cubicBezTo>
                    <a:pt x="6432535" y="1573560"/>
                    <a:pt x="6447314" y="1831522"/>
                    <a:pt x="6426200" y="2089876"/>
                  </a:cubicBezTo>
                  <a:cubicBezTo>
                    <a:pt x="6405086" y="2348230"/>
                    <a:pt x="6440867" y="2542821"/>
                    <a:pt x="6426200" y="2712755"/>
                  </a:cubicBezTo>
                  <a:cubicBezTo>
                    <a:pt x="6411533" y="2882689"/>
                    <a:pt x="6433179" y="3242059"/>
                    <a:pt x="6426200" y="3389797"/>
                  </a:cubicBezTo>
                  <a:cubicBezTo>
                    <a:pt x="6419221" y="3537535"/>
                    <a:pt x="6391847" y="3845056"/>
                    <a:pt x="6426200" y="4148084"/>
                  </a:cubicBezTo>
                  <a:cubicBezTo>
                    <a:pt x="6531502" y="5027834"/>
                    <a:pt x="5748027" y="5638674"/>
                    <a:pt x="4986284" y="5588000"/>
                  </a:cubicBezTo>
                  <a:cubicBezTo>
                    <a:pt x="4813153" y="5587642"/>
                    <a:pt x="4661177" y="5601257"/>
                    <a:pt x="4466150" y="5588000"/>
                  </a:cubicBezTo>
                  <a:cubicBezTo>
                    <a:pt x="4271123" y="5574743"/>
                    <a:pt x="4163724" y="5573998"/>
                    <a:pt x="3910552" y="5588000"/>
                  </a:cubicBezTo>
                  <a:cubicBezTo>
                    <a:pt x="3657380" y="5602002"/>
                    <a:pt x="3525071" y="5594305"/>
                    <a:pt x="3354955" y="5588000"/>
                  </a:cubicBezTo>
                  <a:cubicBezTo>
                    <a:pt x="3184839" y="5581695"/>
                    <a:pt x="2958971" y="5611381"/>
                    <a:pt x="2799357" y="5588000"/>
                  </a:cubicBezTo>
                  <a:cubicBezTo>
                    <a:pt x="2639743" y="5564619"/>
                    <a:pt x="2516600" y="5579861"/>
                    <a:pt x="2243759" y="5588000"/>
                  </a:cubicBezTo>
                  <a:cubicBezTo>
                    <a:pt x="1970918" y="5596139"/>
                    <a:pt x="1638896" y="5583221"/>
                    <a:pt x="1439916" y="5588000"/>
                  </a:cubicBezTo>
                  <a:cubicBezTo>
                    <a:pt x="814994" y="5663908"/>
                    <a:pt x="108217" y="5029871"/>
                    <a:pt x="0" y="4148084"/>
                  </a:cubicBezTo>
                  <a:cubicBezTo>
                    <a:pt x="-32333" y="3974823"/>
                    <a:pt x="13221" y="3675330"/>
                    <a:pt x="0" y="3498124"/>
                  </a:cubicBezTo>
                  <a:cubicBezTo>
                    <a:pt x="-13221" y="3320918"/>
                    <a:pt x="21275" y="3041110"/>
                    <a:pt x="0" y="2875245"/>
                  </a:cubicBezTo>
                  <a:cubicBezTo>
                    <a:pt x="-21275" y="2709380"/>
                    <a:pt x="-4294" y="2380792"/>
                    <a:pt x="0" y="2225285"/>
                  </a:cubicBezTo>
                  <a:cubicBezTo>
                    <a:pt x="4294" y="2069778"/>
                    <a:pt x="-1363" y="1790774"/>
                    <a:pt x="0" y="1439916"/>
                  </a:cubicBezTo>
                  <a:close/>
                </a:path>
              </a:pathLst>
            </a:custGeom>
            <a:noFill/>
            <a:ln>
              <a:solidFill>
                <a:schemeClr val="bg1"/>
              </a:solidFill>
              <a:extLst>
                <a:ext uri="{C807C97D-BFC1-408E-A445-0C87EB9F89A2}">
                  <ask:lineSketchStyleProps xmlns:ask="http://schemas.microsoft.com/office/drawing/2018/sketchyshapes" xmlns="" sd="4114996770">
                    <a:prstGeom prst="roundRect">
                      <a:avLst>
                        <a:gd name="adj" fmla="val 25768"/>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15F4FAC-ECF5-AD1E-CE39-5CC9945B042A}"/>
                </a:ext>
              </a:extLst>
            </p:cNvPr>
            <p:cNvPicPr>
              <a:picLocks/>
            </p:cNvPicPr>
            <p:nvPr/>
          </p:nvPicPr>
          <p:blipFill>
            <a:blip r:embed="rId4" cstate="screen">
              <a:extLst>
                <a:ext uri="{28A0092B-C50C-407E-A947-70E740481C1C}">
                  <a14:useLocalDpi xmlns:a14="http://schemas.microsoft.com/office/drawing/2010/main" val="0"/>
                </a:ext>
              </a:extLst>
            </a:blip>
            <a:stretch>
              <a:fillRect/>
            </a:stretch>
          </p:blipFill>
          <p:spPr>
            <a:xfrm>
              <a:off x="5321300" y="560002"/>
              <a:ext cx="6426200" cy="5586797"/>
            </a:xfrm>
            <a:prstGeom prst="roundRect">
              <a:avLst>
                <a:gd name="adj" fmla="val 25353"/>
              </a:avLst>
            </a:prstGeom>
          </p:spPr>
        </p:pic>
        <p:sp>
          <p:nvSpPr>
            <p:cNvPr id="5" name="사각형: 둥근 모서리 4">
              <a:extLst>
                <a:ext uri="{FF2B5EF4-FFF2-40B4-BE49-F238E27FC236}">
                  <a16:creationId xmlns:a16="http://schemas.microsoft.com/office/drawing/2014/main" id="{3F05431B-A5AA-23AE-5282-FC14BF85FDCB}"/>
                </a:ext>
              </a:extLst>
            </p:cNvPr>
            <p:cNvSpPr/>
            <p:nvPr/>
          </p:nvSpPr>
          <p:spPr>
            <a:xfrm>
              <a:off x="5168900" y="458789"/>
              <a:ext cx="6426200" cy="5588000"/>
            </a:xfrm>
            <a:custGeom>
              <a:avLst/>
              <a:gdLst>
                <a:gd name="connsiteX0" fmla="*/ 0 w 6426200"/>
                <a:gd name="connsiteY0" fmla="*/ 1439916 h 5588000"/>
                <a:gd name="connsiteX1" fmla="*/ 1439916 w 6426200"/>
                <a:gd name="connsiteY1" fmla="*/ 0 h 5588000"/>
                <a:gd name="connsiteX2" fmla="*/ 2066441 w 6426200"/>
                <a:gd name="connsiteY2" fmla="*/ 0 h 5588000"/>
                <a:gd name="connsiteX3" fmla="*/ 2586575 w 6426200"/>
                <a:gd name="connsiteY3" fmla="*/ 0 h 5588000"/>
                <a:gd name="connsiteX4" fmla="*/ 3248564 w 6426200"/>
                <a:gd name="connsiteY4" fmla="*/ 0 h 5588000"/>
                <a:gd name="connsiteX5" fmla="*/ 3804161 w 6426200"/>
                <a:gd name="connsiteY5" fmla="*/ 0 h 5588000"/>
                <a:gd name="connsiteX6" fmla="*/ 4324295 w 6426200"/>
                <a:gd name="connsiteY6" fmla="*/ 0 h 5588000"/>
                <a:gd name="connsiteX7" fmla="*/ 4986284 w 6426200"/>
                <a:gd name="connsiteY7" fmla="*/ 0 h 5588000"/>
                <a:gd name="connsiteX8" fmla="*/ 6426200 w 6426200"/>
                <a:gd name="connsiteY8" fmla="*/ 1439916 h 5588000"/>
                <a:gd name="connsiteX9" fmla="*/ 6426200 w 6426200"/>
                <a:gd name="connsiteY9" fmla="*/ 2089876 h 5588000"/>
                <a:gd name="connsiteX10" fmla="*/ 6426200 w 6426200"/>
                <a:gd name="connsiteY10" fmla="*/ 2712755 h 5588000"/>
                <a:gd name="connsiteX11" fmla="*/ 6426200 w 6426200"/>
                <a:gd name="connsiteY11" fmla="*/ 3389797 h 5588000"/>
                <a:gd name="connsiteX12" fmla="*/ 6426200 w 6426200"/>
                <a:gd name="connsiteY12" fmla="*/ 4148084 h 5588000"/>
                <a:gd name="connsiteX13" fmla="*/ 4986284 w 6426200"/>
                <a:gd name="connsiteY13" fmla="*/ 5588000 h 5588000"/>
                <a:gd name="connsiteX14" fmla="*/ 4466150 w 6426200"/>
                <a:gd name="connsiteY14" fmla="*/ 5588000 h 5588000"/>
                <a:gd name="connsiteX15" fmla="*/ 3910552 w 6426200"/>
                <a:gd name="connsiteY15" fmla="*/ 5588000 h 5588000"/>
                <a:gd name="connsiteX16" fmla="*/ 3354955 w 6426200"/>
                <a:gd name="connsiteY16" fmla="*/ 5588000 h 5588000"/>
                <a:gd name="connsiteX17" fmla="*/ 2799357 w 6426200"/>
                <a:gd name="connsiteY17" fmla="*/ 5588000 h 5588000"/>
                <a:gd name="connsiteX18" fmla="*/ 2243759 w 6426200"/>
                <a:gd name="connsiteY18" fmla="*/ 5588000 h 5588000"/>
                <a:gd name="connsiteX19" fmla="*/ 1439916 w 6426200"/>
                <a:gd name="connsiteY19" fmla="*/ 5588000 h 5588000"/>
                <a:gd name="connsiteX20" fmla="*/ 0 w 6426200"/>
                <a:gd name="connsiteY20" fmla="*/ 4148084 h 5588000"/>
                <a:gd name="connsiteX21" fmla="*/ 0 w 6426200"/>
                <a:gd name="connsiteY21" fmla="*/ 3498124 h 5588000"/>
                <a:gd name="connsiteX22" fmla="*/ 0 w 6426200"/>
                <a:gd name="connsiteY22" fmla="*/ 2875245 h 5588000"/>
                <a:gd name="connsiteX23" fmla="*/ 0 w 6426200"/>
                <a:gd name="connsiteY23" fmla="*/ 2225285 h 5588000"/>
                <a:gd name="connsiteX24" fmla="*/ 0 w 6426200"/>
                <a:gd name="connsiteY24" fmla="*/ 1439916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26200" h="5588000" extrusionOk="0">
                  <a:moveTo>
                    <a:pt x="0" y="1439916"/>
                  </a:moveTo>
                  <a:cubicBezTo>
                    <a:pt x="-110818" y="538462"/>
                    <a:pt x="595571" y="41768"/>
                    <a:pt x="1439916" y="0"/>
                  </a:cubicBezTo>
                  <a:cubicBezTo>
                    <a:pt x="1728968" y="-12609"/>
                    <a:pt x="1753893" y="-6257"/>
                    <a:pt x="2066441" y="0"/>
                  </a:cubicBezTo>
                  <a:cubicBezTo>
                    <a:pt x="2378990" y="6257"/>
                    <a:pt x="2391697" y="19240"/>
                    <a:pt x="2586575" y="0"/>
                  </a:cubicBezTo>
                  <a:cubicBezTo>
                    <a:pt x="2781453" y="-19240"/>
                    <a:pt x="3064823" y="-11273"/>
                    <a:pt x="3248564" y="0"/>
                  </a:cubicBezTo>
                  <a:cubicBezTo>
                    <a:pt x="3432305" y="11273"/>
                    <a:pt x="3537795" y="-945"/>
                    <a:pt x="3804161" y="0"/>
                  </a:cubicBezTo>
                  <a:cubicBezTo>
                    <a:pt x="4070527" y="945"/>
                    <a:pt x="4128047" y="291"/>
                    <a:pt x="4324295" y="0"/>
                  </a:cubicBezTo>
                  <a:cubicBezTo>
                    <a:pt x="4520543" y="-291"/>
                    <a:pt x="4843167" y="7048"/>
                    <a:pt x="4986284" y="0"/>
                  </a:cubicBezTo>
                  <a:cubicBezTo>
                    <a:pt x="5694275" y="12909"/>
                    <a:pt x="6451090" y="588574"/>
                    <a:pt x="6426200" y="1439916"/>
                  </a:cubicBezTo>
                  <a:cubicBezTo>
                    <a:pt x="6432535" y="1573560"/>
                    <a:pt x="6447314" y="1831522"/>
                    <a:pt x="6426200" y="2089876"/>
                  </a:cubicBezTo>
                  <a:cubicBezTo>
                    <a:pt x="6405086" y="2348230"/>
                    <a:pt x="6440867" y="2542821"/>
                    <a:pt x="6426200" y="2712755"/>
                  </a:cubicBezTo>
                  <a:cubicBezTo>
                    <a:pt x="6411533" y="2882689"/>
                    <a:pt x="6433179" y="3242059"/>
                    <a:pt x="6426200" y="3389797"/>
                  </a:cubicBezTo>
                  <a:cubicBezTo>
                    <a:pt x="6419221" y="3537535"/>
                    <a:pt x="6391847" y="3845056"/>
                    <a:pt x="6426200" y="4148084"/>
                  </a:cubicBezTo>
                  <a:cubicBezTo>
                    <a:pt x="6531502" y="5027834"/>
                    <a:pt x="5748027" y="5638674"/>
                    <a:pt x="4986284" y="5588000"/>
                  </a:cubicBezTo>
                  <a:cubicBezTo>
                    <a:pt x="4813153" y="5587642"/>
                    <a:pt x="4661177" y="5601257"/>
                    <a:pt x="4466150" y="5588000"/>
                  </a:cubicBezTo>
                  <a:cubicBezTo>
                    <a:pt x="4271123" y="5574743"/>
                    <a:pt x="4163724" y="5573998"/>
                    <a:pt x="3910552" y="5588000"/>
                  </a:cubicBezTo>
                  <a:cubicBezTo>
                    <a:pt x="3657380" y="5602002"/>
                    <a:pt x="3525071" y="5594305"/>
                    <a:pt x="3354955" y="5588000"/>
                  </a:cubicBezTo>
                  <a:cubicBezTo>
                    <a:pt x="3184839" y="5581695"/>
                    <a:pt x="2958971" y="5611381"/>
                    <a:pt x="2799357" y="5588000"/>
                  </a:cubicBezTo>
                  <a:cubicBezTo>
                    <a:pt x="2639743" y="5564619"/>
                    <a:pt x="2516600" y="5579861"/>
                    <a:pt x="2243759" y="5588000"/>
                  </a:cubicBezTo>
                  <a:cubicBezTo>
                    <a:pt x="1970918" y="5596139"/>
                    <a:pt x="1638896" y="5583221"/>
                    <a:pt x="1439916" y="5588000"/>
                  </a:cubicBezTo>
                  <a:cubicBezTo>
                    <a:pt x="814994" y="5663908"/>
                    <a:pt x="108217" y="5029871"/>
                    <a:pt x="0" y="4148084"/>
                  </a:cubicBezTo>
                  <a:cubicBezTo>
                    <a:pt x="-32333" y="3974823"/>
                    <a:pt x="13221" y="3675330"/>
                    <a:pt x="0" y="3498124"/>
                  </a:cubicBezTo>
                  <a:cubicBezTo>
                    <a:pt x="-13221" y="3320918"/>
                    <a:pt x="21275" y="3041110"/>
                    <a:pt x="0" y="2875245"/>
                  </a:cubicBezTo>
                  <a:cubicBezTo>
                    <a:pt x="-21275" y="2709380"/>
                    <a:pt x="-4294" y="2380792"/>
                    <a:pt x="0" y="2225285"/>
                  </a:cubicBezTo>
                  <a:cubicBezTo>
                    <a:pt x="4294" y="2069778"/>
                    <a:pt x="-1363" y="1790774"/>
                    <a:pt x="0" y="1439916"/>
                  </a:cubicBezTo>
                  <a:close/>
                </a:path>
              </a:pathLst>
            </a:custGeom>
            <a:noFill/>
            <a:ln>
              <a:solidFill>
                <a:schemeClr val="bg1"/>
              </a:solidFill>
              <a:extLst>
                <a:ext uri="{C807C97D-BFC1-408E-A445-0C87EB9F89A2}">
                  <ask:lineSketchStyleProps xmlns:ask="http://schemas.microsoft.com/office/drawing/2018/sketchyshapes" xmlns="" sd="4114996770">
                    <a:prstGeom prst="roundRect">
                      <a:avLst>
                        <a:gd name="adj" fmla="val 25768"/>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 name="TextBox 8">
            <a:extLst>
              <a:ext uri="{FF2B5EF4-FFF2-40B4-BE49-F238E27FC236}">
                <a16:creationId xmlns:a16="http://schemas.microsoft.com/office/drawing/2014/main" id="{3AD43A67-E7C6-508B-4B2E-BA77A9927CFF}"/>
              </a:ext>
            </a:extLst>
          </p:cNvPr>
          <p:cNvSpPr txBox="1"/>
          <p:nvPr/>
        </p:nvSpPr>
        <p:spPr>
          <a:xfrm>
            <a:off x="2449170" y="465648"/>
            <a:ext cx="800219" cy="461665"/>
          </a:xfrm>
          <a:prstGeom prst="rect">
            <a:avLst/>
          </a:prstGeom>
          <a:noFill/>
        </p:spPr>
        <p:txBody>
          <a:bodyPr wrap="none" rtlCol="0">
            <a:spAutoFit/>
          </a:bodyPr>
          <a:lstStyle/>
          <a:p>
            <a:pPr algn="ctr"/>
            <a:r>
              <a:rPr lang="zh-TW" altLang="en-US" sz="2400" b="1" dirty="0">
                <a:solidFill>
                  <a:schemeClr val="tx1">
                    <a:lumMod val="85000"/>
                    <a:lumOff val="15000"/>
                  </a:schemeClr>
                </a:solidFill>
                <a:latin typeface="+mj-ea"/>
                <a:ea typeface="+mj-ea"/>
              </a:rPr>
              <a:t>目錄</a:t>
            </a:r>
            <a:endParaRPr lang="ko-KR" altLang="en-US" sz="2400" b="1" dirty="0">
              <a:solidFill>
                <a:schemeClr val="tx1">
                  <a:lumMod val="85000"/>
                  <a:lumOff val="15000"/>
                </a:schemeClr>
              </a:solidFill>
              <a:latin typeface="+mj-ea"/>
              <a:ea typeface="+mj-ea"/>
            </a:endParaRPr>
          </a:p>
        </p:txBody>
      </p:sp>
      <p:sp>
        <p:nvSpPr>
          <p:cNvPr id="32" name="TextBox 31">
            <a:extLst>
              <a:ext uri="{FF2B5EF4-FFF2-40B4-BE49-F238E27FC236}">
                <a16:creationId xmlns:a16="http://schemas.microsoft.com/office/drawing/2014/main" id="{57CBA1B0-0EDF-7216-18D8-76C4811D507D}"/>
              </a:ext>
            </a:extLst>
          </p:cNvPr>
          <p:cNvSpPr txBox="1"/>
          <p:nvPr/>
        </p:nvSpPr>
        <p:spPr>
          <a:xfrm>
            <a:off x="2246347" y="4916678"/>
            <a:ext cx="184731" cy="461665"/>
          </a:xfrm>
          <a:prstGeom prst="rect">
            <a:avLst/>
          </a:prstGeom>
          <a:noFill/>
        </p:spPr>
        <p:txBody>
          <a:bodyPr wrap="none" rtlCol="0">
            <a:spAutoFit/>
          </a:bodyPr>
          <a:lstStyle/>
          <a:p>
            <a:endParaRPr lang="ko-KR" altLang="en-US" sz="2400" dirty="0">
              <a:solidFill>
                <a:schemeClr val="tx1">
                  <a:lumMod val="85000"/>
                  <a:lumOff val="15000"/>
                </a:schemeClr>
              </a:solidFill>
              <a:latin typeface="+mn-ea"/>
            </a:endParaRPr>
          </a:p>
        </p:txBody>
      </p:sp>
      <p:sp>
        <p:nvSpPr>
          <p:cNvPr id="36" name="직사각형 35">
            <a:extLst>
              <a:ext uri="{FF2B5EF4-FFF2-40B4-BE49-F238E27FC236}">
                <a16:creationId xmlns:a16="http://schemas.microsoft.com/office/drawing/2014/main" id="{34B0864D-4BF4-3E2A-9C75-1EBB2282A79A}"/>
              </a:ext>
            </a:extLst>
          </p:cNvPr>
          <p:cNvSpPr/>
          <p:nvPr/>
        </p:nvSpPr>
        <p:spPr>
          <a:xfrm flipV="1">
            <a:off x="1613507" y="1135894"/>
            <a:ext cx="2471544" cy="45719"/>
          </a:xfrm>
          <a:custGeom>
            <a:avLst/>
            <a:gdLst>
              <a:gd name="connsiteX0" fmla="*/ 0 w 2471544"/>
              <a:gd name="connsiteY0" fmla="*/ 0 h 45719"/>
              <a:gd name="connsiteX1" fmla="*/ 444878 w 2471544"/>
              <a:gd name="connsiteY1" fmla="*/ 0 h 45719"/>
              <a:gd name="connsiteX2" fmla="*/ 889756 w 2471544"/>
              <a:gd name="connsiteY2" fmla="*/ 0 h 45719"/>
              <a:gd name="connsiteX3" fmla="*/ 1309918 w 2471544"/>
              <a:gd name="connsiteY3" fmla="*/ 0 h 45719"/>
              <a:gd name="connsiteX4" fmla="*/ 1754796 w 2471544"/>
              <a:gd name="connsiteY4" fmla="*/ 0 h 45719"/>
              <a:gd name="connsiteX5" fmla="*/ 2471544 w 2471544"/>
              <a:gd name="connsiteY5" fmla="*/ 0 h 45719"/>
              <a:gd name="connsiteX6" fmla="*/ 2471544 w 2471544"/>
              <a:gd name="connsiteY6" fmla="*/ 45719 h 45719"/>
              <a:gd name="connsiteX7" fmla="*/ 1927804 w 2471544"/>
              <a:gd name="connsiteY7" fmla="*/ 45719 h 45719"/>
              <a:gd name="connsiteX8" fmla="*/ 1458211 w 2471544"/>
              <a:gd name="connsiteY8" fmla="*/ 45719 h 45719"/>
              <a:gd name="connsiteX9" fmla="*/ 963902 w 2471544"/>
              <a:gd name="connsiteY9" fmla="*/ 45719 h 45719"/>
              <a:gd name="connsiteX10" fmla="*/ 0 w 2471544"/>
              <a:gd name="connsiteY10" fmla="*/ 45719 h 45719"/>
              <a:gd name="connsiteX11" fmla="*/ 0 w 2471544"/>
              <a:gd name="connsiteY1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1544" h="45719" fill="none" extrusionOk="0">
                <a:moveTo>
                  <a:pt x="0" y="0"/>
                </a:moveTo>
                <a:cubicBezTo>
                  <a:pt x="128902" y="-5388"/>
                  <a:pt x="246966" y="29371"/>
                  <a:pt x="444878" y="0"/>
                </a:cubicBezTo>
                <a:cubicBezTo>
                  <a:pt x="642790" y="-29371"/>
                  <a:pt x="703573" y="44867"/>
                  <a:pt x="889756" y="0"/>
                </a:cubicBezTo>
                <a:cubicBezTo>
                  <a:pt x="1075939" y="-44867"/>
                  <a:pt x="1100869" y="5290"/>
                  <a:pt x="1309918" y="0"/>
                </a:cubicBezTo>
                <a:cubicBezTo>
                  <a:pt x="1518967" y="-5290"/>
                  <a:pt x="1532527" y="49886"/>
                  <a:pt x="1754796" y="0"/>
                </a:cubicBezTo>
                <a:cubicBezTo>
                  <a:pt x="1977065" y="-49886"/>
                  <a:pt x="2314417" y="61026"/>
                  <a:pt x="2471544" y="0"/>
                </a:cubicBezTo>
                <a:cubicBezTo>
                  <a:pt x="2475183" y="12055"/>
                  <a:pt x="2470788" y="35957"/>
                  <a:pt x="2471544" y="45719"/>
                </a:cubicBezTo>
                <a:cubicBezTo>
                  <a:pt x="2298373" y="73609"/>
                  <a:pt x="2139889" y="6298"/>
                  <a:pt x="1927804" y="45719"/>
                </a:cubicBezTo>
                <a:cubicBezTo>
                  <a:pt x="1715719" y="85140"/>
                  <a:pt x="1583971" y="8675"/>
                  <a:pt x="1458211" y="45719"/>
                </a:cubicBezTo>
                <a:cubicBezTo>
                  <a:pt x="1332451" y="82763"/>
                  <a:pt x="1186323" y="16315"/>
                  <a:pt x="963902" y="45719"/>
                </a:cubicBezTo>
                <a:cubicBezTo>
                  <a:pt x="741481" y="75123"/>
                  <a:pt x="209978" y="-32829"/>
                  <a:pt x="0" y="45719"/>
                </a:cubicBezTo>
                <a:cubicBezTo>
                  <a:pt x="-5211" y="27751"/>
                  <a:pt x="2801" y="21546"/>
                  <a:pt x="0" y="0"/>
                </a:cubicBezTo>
                <a:close/>
              </a:path>
              <a:path w="2471544" h="45719" stroke="0" extrusionOk="0">
                <a:moveTo>
                  <a:pt x="0" y="0"/>
                </a:moveTo>
                <a:cubicBezTo>
                  <a:pt x="169183" y="-16847"/>
                  <a:pt x="291546" y="29747"/>
                  <a:pt x="420162" y="0"/>
                </a:cubicBezTo>
                <a:cubicBezTo>
                  <a:pt x="548778" y="-29747"/>
                  <a:pt x="710629" y="10093"/>
                  <a:pt x="865040" y="0"/>
                </a:cubicBezTo>
                <a:cubicBezTo>
                  <a:pt x="1019451" y="-10093"/>
                  <a:pt x="1235412" y="33048"/>
                  <a:pt x="1334634" y="0"/>
                </a:cubicBezTo>
                <a:cubicBezTo>
                  <a:pt x="1433856" y="-33048"/>
                  <a:pt x="1586831" y="35323"/>
                  <a:pt x="1804227" y="0"/>
                </a:cubicBezTo>
                <a:cubicBezTo>
                  <a:pt x="2021623" y="-35323"/>
                  <a:pt x="2180062" y="79134"/>
                  <a:pt x="2471544" y="0"/>
                </a:cubicBezTo>
                <a:cubicBezTo>
                  <a:pt x="2473896" y="16455"/>
                  <a:pt x="2469886" y="33393"/>
                  <a:pt x="2471544" y="45719"/>
                </a:cubicBezTo>
                <a:cubicBezTo>
                  <a:pt x="2255234" y="83945"/>
                  <a:pt x="2149560" y="36684"/>
                  <a:pt x="2001951" y="45719"/>
                </a:cubicBezTo>
                <a:cubicBezTo>
                  <a:pt x="1854342" y="54754"/>
                  <a:pt x="1660133" y="-6480"/>
                  <a:pt x="1557073" y="45719"/>
                </a:cubicBezTo>
                <a:cubicBezTo>
                  <a:pt x="1454013" y="97918"/>
                  <a:pt x="1244439" y="7250"/>
                  <a:pt x="1013333" y="45719"/>
                </a:cubicBezTo>
                <a:cubicBezTo>
                  <a:pt x="782227" y="84188"/>
                  <a:pt x="664532" y="-8462"/>
                  <a:pt x="519024" y="45719"/>
                </a:cubicBezTo>
                <a:cubicBezTo>
                  <a:pt x="373516" y="99900"/>
                  <a:pt x="145019" y="15397"/>
                  <a:pt x="0" y="45719"/>
                </a:cubicBezTo>
                <a:cubicBezTo>
                  <a:pt x="-3323" y="23659"/>
                  <a:pt x="3202" y="9193"/>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矩形 9"/>
          <p:cNvSpPr/>
          <p:nvPr/>
        </p:nvSpPr>
        <p:spPr>
          <a:xfrm>
            <a:off x="9762067" y="6295152"/>
            <a:ext cx="2347905" cy="487253"/>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1477679" y="1794402"/>
            <a:ext cx="2743200" cy="3788858"/>
          </a:xfrm>
          <a:prstGeom prst="rect">
            <a:avLst/>
          </a:prstGeom>
          <a:noFill/>
        </p:spPr>
        <p:txBody>
          <a:bodyPr wrap="square" rtlCol="0">
            <a:spAutoFit/>
          </a:bodyPr>
          <a:lstStyle/>
          <a:p>
            <a:pPr marL="342900" indent="-342900">
              <a:lnSpc>
                <a:spcPct val="150000"/>
              </a:lnSpc>
              <a:buSzPct val="80000"/>
              <a:buFont typeface="+mj-lt"/>
              <a:buAutoNum type="arabicPeriod"/>
            </a:pPr>
            <a:r>
              <a:rPr lang="en-US" altLang="zh-TW" dirty="0">
                <a:latin typeface="+mj-ea"/>
                <a:ea typeface="+mj-ea"/>
              </a:rPr>
              <a:t>SWOT</a:t>
            </a:r>
            <a:r>
              <a:rPr lang="zh-TW" altLang="en-US" dirty="0">
                <a:latin typeface="+mj-ea"/>
                <a:ea typeface="+mj-ea"/>
              </a:rPr>
              <a:t>分析</a:t>
            </a:r>
            <a:endParaRPr lang="en-US" altLang="zh-TW" dirty="0">
              <a:latin typeface="+mj-ea"/>
              <a:ea typeface="+mj-ea"/>
            </a:endParaRPr>
          </a:p>
          <a:p>
            <a:pPr marL="342900" indent="-342900">
              <a:lnSpc>
                <a:spcPct val="150000"/>
              </a:lnSpc>
              <a:buSzPct val="80000"/>
              <a:buFont typeface="+mj-lt"/>
              <a:buAutoNum type="arabicPeriod"/>
            </a:pPr>
            <a:r>
              <a:rPr lang="en-US" altLang="zh-TW" dirty="0">
                <a:latin typeface="+mj-ea"/>
                <a:ea typeface="+mj-ea"/>
              </a:rPr>
              <a:t>STP</a:t>
            </a:r>
            <a:r>
              <a:rPr lang="zh-TW" altLang="en-US" dirty="0">
                <a:latin typeface="+mj-ea"/>
                <a:ea typeface="+mj-ea"/>
              </a:rPr>
              <a:t>分析</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販售對象</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行程表</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行前須知</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每天行程</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競業分析</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預算表</a:t>
            </a:r>
            <a:endParaRPr lang="en-US" altLang="zh-TW" dirty="0">
              <a:latin typeface="+mj-ea"/>
              <a:ea typeface="+mj-ea"/>
            </a:endParaRPr>
          </a:p>
          <a:p>
            <a:pPr marL="342900" indent="-342900">
              <a:lnSpc>
                <a:spcPct val="150000"/>
              </a:lnSpc>
              <a:buSzPct val="80000"/>
              <a:buFont typeface="+mj-lt"/>
              <a:buAutoNum type="arabicPeriod"/>
            </a:pPr>
            <a:r>
              <a:rPr lang="zh-TW" altLang="en-US" dirty="0">
                <a:latin typeface="+mj-ea"/>
                <a:ea typeface="+mj-ea"/>
              </a:rPr>
              <a:t>行銷企劃</a:t>
            </a:r>
          </a:p>
        </p:txBody>
      </p:sp>
    </p:spTree>
    <p:extLst>
      <p:ext uri="{BB962C8B-B14F-4D97-AF65-F5344CB8AC3E}">
        <p14:creationId xmlns:p14="http://schemas.microsoft.com/office/powerpoint/2010/main" val="268771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66C980BB-A59B-4FB5-A28C-1FF1D2E7F1A3}"/>
              </a:ext>
            </a:extLst>
          </p:cNvPr>
          <p:cNvGrpSpPr/>
          <p:nvPr/>
        </p:nvGrpSpPr>
        <p:grpSpPr>
          <a:xfrm>
            <a:off x="6024563" y="5342547"/>
            <a:ext cx="3971956" cy="377788"/>
            <a:chOff x="5453820" y="5473412"/>
            <a:chExt cx="3971956" cy="377788"/>
          </a:xfrm>
        </p:grpSpPr>
        <p:sp>
          <p:nvSpPr>
            <p:cNvPr id="2" name="갈매기형 수장 5">
              <a:extLst>
                <a:ext uri="{FF2B5EF4-FFF2-40B4-BE49-F238E27FC236}">
                  <a16:creationId xmlns:a16="http://schemas.microsoft.com/office/drawing/2014/main" id="{65C4048E-CF39-4709-BBBC-E2BA7BB6ED44}"/>
                </a:ext>
              </a:extLst>
            </p:cNvPr>
            <p:cNvSpPr/>
            <p:nvPr/>
          </p:nvSpPr>
          <p:spPr>
            <a:xfrm>
              <a:off x="5453820" y="5473412"/>
              <a:ext cx="3971956" cy="37778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5">
              <a:extLst>
                <a:ext uri="{FF2B5EF4-FFF2-40B4-BE49-F238E27FC236}">
                  <a16:creationId xmlns:a16="http://schemas.microsoft.com/office/drawing/2014/main" id="{CE13ED03-E4FF-48B7-8D6E-CAF34707FC67}"/>
                </a:ext>
              </a:extLst>
            </p:cNvPr>
            <p:cNvSpPr txBox="1"/>
            <p:nvPr/>
          </p:nvSpPr>
          <p:spPr>
            <a:xfrm>
              <a:off x="5925415" y="5477640"/>
              <a:ext cx="3171637" cy="369332"/>
            </a:xfrm>
            <a:prstGeom prst="rect">
              <a:avLst/>
            </a:prstGeom>
            <a:noFill/>
          </p:spPr>
          <p:txBody>
            <a:bodyPr wrap="square" rtlCol="0">
              <a:spAutoFit/>
            </a:bodyPr>
            <a:lstStyle/>
            <a:p>
              <a:r>
                <a:rPr lang="zh-TW" altLang="en-US" dirty="0">
                  <a:solidFill>
                    <a:schemeClr val="bg1"/>
                  </a:solidFill>
                </a:rPr>
                <a:t>壽豐農場小龍蝦現抓現烤體驗</a:t>
              </a:r>
              <a:endParaRPr lang="ko-KR" altLang="en-US" dirty="0">
                <a:solidFill>
                  <a:schemeClr val="bg1"/>
                </a:solidFill>
              </a:endParaRPr>
            </a:p>
          </p:txBody>
        </p:sp>
      </p:grpSp>
      <p:sp>
        <p:nvSpPr>
          <p:cNvPr id="37" name="文字方塊 36">
            <a:extLst>
              <a:ext uri="{FF2B5EF4-FFF2-40B4-BE49-F238E27FC236}">
                <a16:creationId xmlns:a16="http://schemas.microsoft.com/office/drawing/2014/main" id="{B7B42313-4454-4354-A0F6-49829E4C6017}"/>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DAY2</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8" name="직사각형 8">
            <a:extLst>
              <a:ext uri="{FF2B5EF4-FFF2-40B4-BE49-F238E27FC236}">
                <a16:creationId xmlns:a16="http://schemas.microsoft.com/office/drawing/2014/main" id="{30E4DF7C-53F2-4DAC-B552-B1DDCCCE6B20}"/>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4098" name="Picture 2" descr="花蓮壽豐。心宿體驗農場 澳洲淡水小龍蝦、抓龍蝦 大啖龍蝦體驗！花蓮農村好生活！">
            <a:extLst>
              <a:ext uri="{FF2B5EF4-FFF2-40B4-BE49-F238E27FC236}">
                <a16:creationId xmlns:a16="http://schemas.microsoft.com/office/drawing/2014/main" id="{F39A06EE-B27D-4299-864F-AC47D68EC606}"/>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6024563" y="1326709"/>
            <a:ext cx="3829082" cy="3833891"/>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3D8EC467-0944-47A1-A683-8CBD6B617BF1}"/>
              </a:ext>
            </a:extLst>
          </p:cNvPr>
          <p:cNvPicPr>
            <a:picLocks noChangeAspect="1"/>
          </p:cNvPicPr>
          <p:nvPr/>
        </p:nvPicPr>
        <p:blipFill>
          <a:blip r:embed="rId3">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40" name="갈매기형 수장 4">
            <a:extLst>
              <a:ext uri="{FF2B5EF4-FFF2-40B4-BE49-F238E27FC236}">
                <a16:creationId xmlns:a16="http://schemas.microsoft.com/office/drawing/2014/main" id="{F019E842-33EC-4D54-BB53-3AB3EFDDC46E}"/>
              </a:ext>
            </a:extLst>
          </p:cNvPr>
          <p:cNvSpPr/>
          <p:nvPr/>
        </p:nvSpPr>
        <p:spPr>
          <a:xfrm>
            <a:off x="1928251" y="5342547"/>
            <a:ext cx="4024875"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16">
            <a:extLst>
              <a:ext uri="{FF2B5EF4-FFF2-40B4-BE49-F238E27FC236}">
                <a16:creationId xmlns:a16="http://schemas.microsoft.com/office/drawing/2014/main" id="{6635421C-2D17-408D-B8B6-90E9D05D6428}"/>
              </a:ext>
            </a:extLst>
          </p:cNvPr>
          <p:cNvSpPr txBox="1"/>
          <p:nvPr/>
        </p:nvSpPr>
        <p:spPr>
          <a:xfrm>
            <a:off x="3130757" y="5396689"/>
            <a:ext cx="1619864" cy="369332"/>
          </a:xfrm>
          <a:prstGeom prst="rect">
            <a:avLst/>
          </a:prstGeom>
          <a:noFill/>
        </p:spPr>
        <p:txBody>
          <a:bodyPr wrap="square" rtlCol="0">
            <a:spAutoFit/>
          </a:bodyPr>
          <a:lstStyle/>
          <a:p>
            <a:pPr algn="ctr"/>
            <a:r>
              <a:rPr lang="zh-TW" altLang="en-US" dirty="0"/>
              <a:t>慕名私房料理</a:t>
            </a:r>
            <a:endParaRPr lang="ko-KR" altLang="en-US" dirty="0"/>
          </a:p>
        </p:txBody>
      </p:sp>
      <p:pic>
        <p:nvPicPr>
          <p:cNvPr id="3" name="Picture 4" descr="慕名私房料理 七星潭超人氣原住民無菜單料理.預約制優先! - 遇見天使~Angela">
            <a:extLst>
              <a:ext uri="{FF2B5EF4-FFF2-40B4-BE49-F238E27FC236}">
                <a16:creationId xmlns:a16="http://schemas.microsoft.com/office/drawing/2014/main" id="{FC5FDFB1-74A2-4000-9A17-6D359EAC6566}"/>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1928251" y="1326708"/>
            <a:ext cx="3829083" cy="383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936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AB68026-586F-4515-BA0E-E72DC67B1181}"/>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37" name="文字方塊 36">
            <a:extLst>
              <a:ext uri="{FF2B5EF4-FFF2-40B4-BE49-F238E27FC236}">
                <a16:creationId xmlns:a16="http://schemas.microsoft.com/office/drawing/2014/main" id="{B7B42313-4454-4354-A0F6-49829E4C6017}"/>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DAY2</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8" name="직사각형 8">
            <a:extLst>
              <a:ext uri="{FF2B5EF4-FFF2-40B4-BE49-F238E27FC236}">
                <a16:creationId xmlns:a16="http://schemas.microsoft.com/office/drawing/2014/main" id="{30E4DF7C-53F2-4DAC-B552-B1DDCCCE6B20}"/>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갈매기형 수장 4">
            <a:extLst>
              <a:ext uri="{FF2B5EF4-FFF2-40B4-BE49-F238E27FC236}">
                <a16:creationId xmlns:a16="http://schemas.microsoft.com/office/drawing/2014/main" id="{16791E0D-4DBB-4381-A41A-99642D87DB00}"/>
              </a:ext>
            </a:extLst>
          </p:cNvPr>
          <p:cNvSpPr/>
          <p:nvPr/>
        </p:nvSpPr>
        <p:spPr>
          <a:xfrm>
            <a:off x="952467" y="5222072"/>
            <a:ext cx="10489661" cy="44549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6">
            <a:extLst>
              <a:ext uri="{FF2B5EF4-FFF2-40B4-BE49-F238E27FC236}">
                <a16:creationId xmlns:a16="http://schemas.microsoft.com/office/drawing/2014/main" id="{290B534F-3F30-49AC-94D4-AC6D8995092B}"/>
              </a:ext>
            </a:extLst>
          </p:cNvPr>
          <p:cNvSpPr txBox="1"/>
          <p:nvPr/>
        </p:nvSpPr>
        <p:spPr>
          <a:xfrm>
            <a:off x="4133576" y="5260152"/>
            <a:ext cx="4127441" cy="369332"/>
          </a:xfrm>
          <a:prstGeom prst="rect">
            <a:avLst/>
          </a:prstGeom>
          <a:noFill/>
        </p:spPr>
        <p:txBody>
          <a:bodyPr wrap="square" rtlCol="0">
            <a:spAutoFit/>
          </a:bodyPr>
          <a:lstStyle/>
          <a:p>
            <a:r>
              <a:rPr lang="zh-TW" altLang="en-US" dirty="0">
                <a:solidFill>
                  <a:schemeClr val="tx1">
                    <a:lumMod val="75000"/>
                    <a:lumOff val="25000"/>
                  </a:schemeClr>
                </a:solidFill>
              </a:rPr>
              <a:t>原野牧場 欣賞七星潭順便喝羊奶與看羊</a:t>
            </a:r>
            <a:endParaRPr lang="ko-KR" altLang="en-US" dirty="0">
              <a:solidFill>
                <a:schemeClr val="tx1">
                  <a:lumMod val="75000"/>
                  <a:lumOff val="25000"/>
                </a:schemeClr>
              </a:solidFill>
            </a:endParaRPr>
          </a:p>
        </p:txBody>
      </p:sp>
      <p:pic>
        <p:nvPicPr>
          <p:cNvPr id="4098" name="Picture 2" descr="【花蓮縣新城鄉美食】原野牧場 - 網友評價、菜單＆推薦餐點、食記、外送優惠 | 飢餓黑熊App">
            <a:extLst>
              <a:ext uri="{FF2B5EF4-FFF2-40B4-BE49-F238E27FC236}">
                <a16:creationId xmlns:a16="http://schemas.microsoft.com/office/drawing/2014/main" id="{CCEDA367-8837-407B-8F69-0599B9F24C6F}"/>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446823" y="1326709"/>
            <a:ext cx="4995305" cy="37419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瓦拉克">
            <a:extLst>
              <a:ext uri="{FF2B5EF4-FFF2-40B4-BE49-F238E27FC236}">
                <a16:creationId xmlns:a16="http://schemas.microsoft.com/office/drawing/2014/main" id="{6C0D1AC1-A6A7-4837-8A4F-AF1766A2A2DA}"/>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1140726" y="1326709"/>
            <a:ext cx="4995305" cy="374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38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3E363015-AA34-462B-BB78-F819420146EE}"/>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605"/>
            <a:ext cx="4572396" cy="4572396"/>
          </a:xfrm>
          <a:prstGeom prst="rect">
            <a:avLst/>
          </a:prstGeom>
        </p:spPr>
      </p:pic>
      <p:sp>
        <p:nvSpPr>
          <p:cNvPr id="13" name="TextBox 17">
            <a:extLst>
              <a:ext uri="{FF2B5EF4-FFF2-40B4-BE49-F238E27FC236}">
                <a16:creationId xmlns:a16="http://schemas.microsoft.com/office/drawing/2014/main" id="{CF13367D-2DF9-43DA-A91F-F02BD08E6F79}"/>
              </a:ext>
            </a:extLst>
          </p:cNvPr>
          <p:cNvSpPr txBox="1"/>
          <p:nvPr/>
        </p:nvSpPr>
        <p:spPr>
          <a:xfrm>
            <a:off x="2240624" y="4756250"/>
            <a:ext cx="2484234" cy="646331"/>
          </a:xfrm>
          <a:prstGeom prst="rect">
            <a:avLst/>
          </a:prstGeom>
          <a:noFill/>
        </p:spPr>
        <p:txBody>
          <a:bodyPr wrap="square" rtlCol="0">
            <a:spAutoFit/>
          </a:bodyPr>
          <a:lstStyle/>
          <a:p>
            <a:r>
              <a:rPr lang="zh-TW" altLang="en-US" dirty="0">
                <a:solidFill>
                  <a:schemeClr val="bg1"/>
                </a:solidFill>
              </a:rPr>
              <a:t>立德布洛灣山月村餐廳</a:t>
            </a:r>
            <a:endParaRPr lang="ko-KR" altLang="en-US" dirty="0">
              <a:solidFill>
                <a:schemeClr val="bg1"/>
              </a:solidFill>
            </a:endParaRPr>
          </a:p>
          <a:p>
            <a:endParaRPr lang="ko-KR" altLang="en-US" dirty="0">
              <a:solidFill>
                <a:schemeClr val="bg1"/>
              </a:solidFill>
            </a:endParaRPr>
          </a:p>
        </p:txBody>
      </p:sp>
      <p:sp>
        <p:nvSpPr>
          <p:cNvPr id="21" name="文字方塊 20">
            <a:extLst>
              <a:ext uri="{FF2B5EF4-FFF2-40B4-BE49-F238E27FC236}">
                <a16:creationId xmlns:a16="http://schemas.microsoft.com/office/drawing/2014/main" id="{A770E421-6462-41A3-8F9C-69321CA22F21}"/>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DAY2</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15" name="Picture 4" descr="旅館房間圖片">
            <a:extLst>
              <a:ext uri="{FF2B5EF4-FFF2-40B4-BE49-F238E27FC236}">
                <a16:creationId xmlns:a16="http://schemas.microsoft.com/office/drawing/2014/main" id="{449A45CA-36FB-49D6-9DB4-1ACF35CDAB06}"/>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096000" y="1420410"/>
            <a:ext cx="4957616" cy="3713702"/>
          </a:xfrm>
          <a:prstGeom prst="rect">
            <a:avLst/>
          </a:prstGeom>
          <a:noFill/>
          <a:extLst>
            <a:ext uri="{909E8E84-426E-40DD-AFC4-6F175D3DCCD1}">
              <a14:hiddenFill xmlns:a14="http://schemas.microsoft.com/office/drawing/2010/main">
                <a:solidFill>
                  <a:srgbClr val="FFFFFF"/>
                </a:solidFill>
              </a14:hiddenFill>
            </a:ext>
          </a:extLst>
        </p:spPr>
      </p:pic>
      <p:sp>
        <p:nvSpPr>
          <p:cNvPr id="20" name="오각형 3">
            <a:extLst>
              <a:ext uri="{FF2B5EF4-FFF2-40B4-BE49-F238E27FC236}">
                <a16:creationId xmlns:a16="http://schemas.microsoft.com/office/drawing/2014/main" id="{5A76F8CB-922D-4F80-B194-4A0579530A52}"/>
              </a:ext>
            </a:extLst>
          </p:cNvPr>
          <p:cNvSpPr/>
          <p:nvPr/>
        </p:nvSpPr>
        <p:spPr>
          <a:xfrm>
            <a:off x="6137526" y="6123444"/>
            <a:ext cx="4073681" cy="53644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15">
            <a:extLst>
              <a:ext uri="{FF2B5EF4-FFF2-40B4-BE49-F238E27FC236}">
                <a16:creationId xmlns:a16="http://schemas.microsoft.com/office/drawing/2014/main" id="{334954B1-6F29-4B1F-BE74-4C71A9C5F370}"/>
              </a:ext>
            </a:extLst>
          </p:cNvPr>
          <p:cNvSpPr txBox="1"/>
          <p:nvPr/>
        </p:nvSpPr>
        <p:spPr>
          <a:xfrm>
            <a:off x="6139676" y="6214789"/>
            <a:ext cx="3999362" cy="369332"/>
          </a:xfrm>
          <a:prstGeom prst="rect">
            <a:avLst/>
          </a:prstGeom>
          <a:noFill/>
        </p:spPr>
        <p:txBody>
          <a:bodyPr wrap="square" rtlCol="0">
            <a:spAutoFit/>
          </a:bodyPr>
          <a:lstStyle/>
          <a:p>
            <a:r>
              <a:rPr lang="zh-TW" altLang="en-US" dirty="0">
                <a:solidFill>
                  <a:schemeClr val="tx1">
                    <a:lumMod val="75000"/>
                    <a:lumOff val="25000"/>
                  </a:schemeClr>
                </a:solidFill>
              </a:rPr>
              <a:t>自由活動 可逛花蓮市區 東大門夜市等</a:t>
            </a:r>
            <a:endParaRPr lang="ko-KR" altLang="en-US" dirty="0">
              <a:solidFill>
                <a:schemeClr val="tx1">
                  <a:lumMod val="75000"/>
                  <a:lumOff val="25000"/>
                </a:schemeClr>
              </a:solidFill>
            </a:endParaRPr>
          </a:p>
        </p:txBody>
      </p:sp>
      <p:pic>
        <p:nvPicPr>
          <p:cNvPr id="24" name="圖片 23">
            <a:extLst>
              <a:ext uri="{FF2B5EF4-FFF2-40B4-BE49-F238E27FC236}">
                <a16:creationId xmlns:a16="http://schemas.microsoft.com/office/drawing/2014/main" id="{8230F6EF-29F6-464C-A533-19D7840C35C4}"/>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10929566" y="5922450"/>
            <a:ext cx="759424" cy="759424"/>
          </a:xfrm>
          <a:prstGeom prst="rect">
            <a:avLst/>
          </a:prstGeom>
        </p:spPr>
      </p:pic>
      <p:grpSp>
        <p:nvGrpSpPr>
          <p:cNvPr id="25" name="群組 24">
            <a:extLst>
              <a:ext uri="{FF2B5EF4-FFF2-40B4-BE49-F238E27FC236}">
                <a16:creationId xmlns:a16="http://schemas.microsoft.com/office/drawing/2014/main" id="{F4D53574-1370-432F-B748-75FAADB94561}"/>
              </a:ext>
            </a:extLst>
          </p:cNvPr>
          <p:cNvGrpSpPr/>
          <p:nvPr/>
        </p:nvGrpSpPr>
        <p:grpSpPr>
          <a:xfrm>
            <a:off x="10194676" y="6535899"/>
            <a:ext cx="627505" cy="123992"/>
            <a:chOff x="7638884" y="6524992"/>
            <a:chExt cx="627505" cy="123992"/>
          </a:xfrm>
          <a:solidFill>
            <a:srgbClr val="CDCDCD"/>
          </a:solidFill>
        </p:grpSpPr>
        <p:sp>
          <p:nvSpPr>
            <p:cNvPr id="26" name="橢圓 25">
              <a:extLst>
                <a:ext uri="{FF2B5EF4-FFF2-40B4-BE49-F238E27FC236}">
                  <a16:creationId xmlns:a16="http://schemas.microsoft.com/office/drawing/2014/main" id="{98399A85-1F03-439D-AA93-45792A709657}"/>
                </a:ext>
              </a:extLst>
            </p:cNvPr>
            <p:cNvSpPr/>
            <p:nvPr/>
          </p:nvSpPr>
          <p:spPr>
            <a:xfrm>
              <a:off x="7638884"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3726E9A-494E-4350-B4BB-FE36B844F146}"/>
                </a:ext>
              </a:extLst>
            </p:cNvPr>
            <p:cNvSpPr/>
            <p:nvPr/>
          </p:nvSpPr>
          <p:spPr>
            <a:xfrm>
              <a:off x="7897105"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724CEA8-D17D-4673-B612-36D87F172CE2}"/>
                </a:ext>
              </a:extLst>
            </p:cNvPr>
            <p:cNvSpPr/>
            <p:nvPr/>
          </p:nvSpPr>
          <p:spPr>
            <a:xfrm>
              <a:off x="8142398" y="6524992"/>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9" name="갈매기형 수장 5">
            <a:extLst>
              <a:ext uri="{FF2B5EF4-FFF2-40B4-BE49-F238E27FC236}">
                <a16:creationId xmlns:a16="http://schemas.microsoft.com/office/drawing/2014/main" id="{1CC4A60F-31F9-4A57-B30F-0425AA782AC2}"/>
              </a:ext>
            </a:extLst>
          </p:cNvPr>
          <p:cNvSpPr/>
          <p:nvPr/>
        </p:nvSpPr>
        <p:spPr>
          <a:xfrm>
            <a:off x="6045905" y="5264554"/>
            <a:ext cx="4853554"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갈매기형 수장 4">
            <a:extLst>
              <a:ext uri="{FF2B5EF4-FFF2-40B4-BE49-F238E27FC236}">
                <a16:creationId xmlns:a16="http://schemas.microsoft.com/office/drawing/2014/main" id="{B68E3DD1-1B24-4948-A71D-7941E1FC0422}"/>
              </a:ext>
            </a:extLst>
          </p:cNvPr>
          <p:cNvSpPr/>
          <p:nvPr/>
        </p:nvSpPr>
        <p:spPr>
          <a:xfrm>
            <a:off x="1154066" y="5265634"/>
            <a:ext cx="4796589"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16">
            <a:extLst>
              <a:ext uri="{FF2B5EF4-FFF2-40B4-BE49-F238E27FC236}">
                <a16:creationId xmlns:a16="http://schemas.microsoft.com/office/drawing/2014/main" id="{5993AE15-302E-44B6-BE9E-CE12C5BDA3A4}"/>
              </a:ext>
            </a:extLst>
          </p:cNvPr>
          <p:cNvSpPr txBox="1"/>
          <p:nvPr/>
        </p:nvSpPr>
        <p:spPr>
          <a:xfrm>
            <a:off x="7764876" y="5287165"/>
            <a:ext cx="1619864" cy="369332"/>
          </a:xfrm>
          <a:prstGeom prst="rect">
            <a:avLst/>
          </a:prstGeom>
          <a:noFill/>
        </p:spPr>
        <p:txBody>
          <a:bodyPr wrap="square" rtlCol="0">
            <a:spAutoFit/>
          </a:bodyPr>
          <a:lstStyle/>
          <a:p>
            <a:r>
              <a:rPr lang="zh-TW" altLang="en-US" dirty="0">
                <a:solidFill>
                  <a:schemeClr val="bg1"/>
                </a:solidFill>
              </a:rPr>
              <a:t>麗格休閒飯店</a:t>
            </a:r>
            <a:endParaRPr lang="ko-KR" altLang="en-US" dirty="0">
              <a:solidFill>
                <a:schemeClr val="bg1"/>
              </a:solidFill>
            </a:endParaRPr>
          </a:p>
        </p:txBody>
      </p:sp>
      <p:sp>
        <p:nvSpPr>
          <p:cNvPr id="32" name="TextBox 17">
            <a:extLst>
              <a:ext uri="{FF2B5EF4-FFF2-40B4-BE49-F238E27FC236}">
                <a16:creationId xmlns:a16="http://schemas.microsoft.com/office/drawing/2014/main" id="{58D2686B-70B3-4C68-9DA0-630CB809D901}"/>
              </a:ext>
            </a:extLst>
          </p:cNvPr>
          <p:cNvSpPr txBox="1"/>
          <p:nvPr/>
        </p:nvSpPr>
        <p:spPr>
          <a:xfrm>
            <a:off x="2182562" y="5282873"/>
            <a:ext cx="2600357" cy="646331"/>
          </a:xfrm>
          <a:prstGeom prst="rect">
            <a:avLst/>
          </a:prstGeom>
          <a:noFill/>
        </p:spPr>
        <p:txBody>
          <a:bodyPr wrap="square" rtlCol="0">
            <a:spAutoFit/>
          </a:bodyPr>
          <a:lstStyle/>
          <a:p>
            <a:r>
              <a:rPr lang="zh-TW" altLang="en-US" dirty="0"/>
              <a:t>立德布洛灣山月村餐廳</a:t>
            </a:r>
            <a:endParaRPr lang="ko-KR" altLang="en-US" dirty="0"/>
          </a:p>
          <a:p>
            <a:endParaRPr lang="ko-KR" altLang="en-US" dirty="0"/>
          </a:p>
        </p:txBody>
      </p:sp>
      <p:pic>
        <p:nvPicPr>
          <p:cNvPr id="3074" name="Picture 2" descr="立德布洛灣山月村。太魯閣族創意風味餐｜當山豬遇到巴黎鐵塔 – 瑪格。圖寫生活">
            <a:extLst>
              <a:ext uri="{FF2B5EF4-FFF2-40B4-BE49-F238E27FC236}">
                <a16:creationId xmlns:a16="http://schemas.microsoft.com/office/drawing/2014/main" id="{014EFDA8-6F18-47BE-A4E3-025B750C34DC}"/>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993039" y="1420411"/>
            <a:ext cx="4957616" cy="371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88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F9A019C1-3D5E-4E79-BADF-42CC37AF2FCA}"/>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4" name="오각형 3">
            <a:extLst>
              <a:ext uri="{FF2B5EF4-FFF2-40B4-BE49-F238E27FC236}">
                <a16:creationId xmlns:a16="http://schemas.microsoft.com/office/drawing/2014/main" id="{25C6F8D8-A62C-4AF4-916A-44D9534C3503}"/>
              </a:ext>
            </a:extLst>
          </p:cNvPr>
          <p:cNvSpPr/>
          <p:nvPr/>
        </p:nvSpPr>
        <p:spPr>
          <a:xfrm>
            <a:off x="2276268" y="484104"/>
            <a:ext cx="2636568" cy="40804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5">
            <a:extLst>
              <a:ext uri="{FF2B5EF4-FFF2-40B4-BE49-F238E27FC236}">
                <a16:creationId xmlns:a16="http://schemas.microsoft.com/office/drawing/2014/main" id="{7E6B769B-DD2F-48B7-A273-0A584FF8469F}"/>
              </a:ext>
            </a:extLst>
          </p:cNvPr>
          <p:cNvSpPr txBox="1"/>
          <p:nvPr/>
        </p:nvSpPr>
        <p:spPr>
          <a:xfrm>
            <a:off x="2663321" y="503461"/>
            <a:ext cx="1864482" cy="369332"/>
          </a:xfrm>
          <a:prstGeom prst="rect">
            <a:avLst/>
          </a:prstGeom>
          <a:noFill/>
        </p:spPr>
        <p:txBody>
          <a:bodyPr wrap="square" rtlCol="0">
            <a:spAutoFit/>
          </a:bodyPr>
          <a:lstStyle/>
          <a:p>
            <a:r>
              <a:rPr lang="zh-TW" altLang="en-US" dirty="0">
                <a:solidFill>
                  <a:schemeClr val="tx1">
                    <a:lumMod val="75000"/>
                    <a:lumOff val="25000"/>
                  </a:schemeClr>
                </a:solidFill>
              </a:rPr>
              <a:t>飯店集合吃早餐</a:t>
            </a:r>
            <a:endParaRPr lang="ko-KR" altLang="en-US" dirty="0">
              <a:solidFill>
                <a:schemeClr val="tx1">
                  <a:lumMod val="75000"/>
                  <a:lumOff val="25000"/>
                </a:schemeClr>
              </a:solidFill>
            </a:endParaRPr>
          </a:p>
        </p:txBody>
      </p:sp>
      <p:sp>
        <p:nvSpPr>
          <p:cNvPr id="21" name="文字方塊 20">
            <a:extLst>
              <a:ext uri="{FF2B5EF4-FFF2-40B4-BE49-F238E27FC236}">
                <a16:creationId xmlns:a16="http://schemas.microsoft.com/office/drawing/2014/main" id="{A770E421-6462-41A3-8F9C-69321CA22F21}"/>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DAY3</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8" name="群組 27">
            <a:extLst>
              <a:ext uri="{FF2B5EF4-FFF2-40B4-BE49-F238E27FC236}">
                <a16:creationId xmlns:a16="http://schemas.microsoft.com/office/drawing/2014/main" id="{37E3869D-ABC2-4887-B0B6-51C96B3BBA22}"/>
              </a:ext>
            </a:extLst>
          </p:cNvPr>
          <p:cNvGrpSpPr/>
          <p:nvPr/>
        </p:nvGrpSpPr>
        <p:grpSpPr>
          <a:xfrm>
            <a:off x="5081693" y="70299"/>
            <a:ext cx="1823298" cy="1311596"/>
            <a:chOff x="5915001" y="224099"/>
            <a:chExt cx="1823298" cy="1311596"/>
          </a:xfrm>
        </p:grpSpPr>
        <p:pic>
          <p:nvPicPr>
            <p:cNvPr id="29" name="圖形 28" descr="巴士">
              <a:extLst>
                <a:ext uri="{FF2B5EF4-FFF2-40B4-BE49-F238E27FC236}">
                  <a16:creationId xmlns:a16="http://schemas.microsoft.com/office/drawing/2014/main" id="{D38357CF-D2D5-4427-9C20-1E291DFCBF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978" y="224099"/>
              <a:ext cx="1223054" cy="1223054"/>
            </a:xfrm>
            <a:prstGeom prst="rect">
              <a:avLst/>
            </a:prstGeom>
          </p:spPr>
        </p:pic>
        <p:sp>
          <p:nvSpPr>
            <p:cNvPr id="30" name="文字方塊 29">
              <a:extLst>
                <a:ext uri="{FF2B5EF4-FFF2-40B4-BE49-F238E27FC236}">
                  <a16:creationId xmlns:a16="http://schemas.microsoft.com/office/drawing/2014/main" id="{E6615F70-4518-411F-A07D-357F0A7D64D9}"/>
                </a:ext>
              </a:extLst>
            </p:cNvPr>
            <p:cNvSpPr txBox="1"/>
            <p:nvPr/>
          </p:nvSpPr>
          <p:spPr>
            <a:xfrm>
              <a:off x="6515246" y="1166363"/>
              <a:ext cx="1223053" cy="369332"/>
            </a:xfrm>
            <a:prstGeom prst="rect">
              <a:avLst/>
            </a:prstGeom>
            <a:noFill/>
          </p:spPr>
          <p:txBody>
            <a:bodyPr wrap="square" rtlCol="0">
              <a:spAutoFit/>
            </a:bodyPr>
            <a:lstStyle/>
            <a:p>
              <a:r>
                <a:rPr lang="zh-TW" altLang="en-US" dirty="0"/>
                <a:t>前往台東</a:t>
              </a:r>
            </a:p>
          </p:txBody>
        </p:sp>
        <p:sp>
          <p:nvSpPr>
            <p:cNvPr id="31" name="橢圓 30">
              <a:extLst>
                <a:ext uri="{FF2B5EF4-FFF2-40B4-BE49-F238E27FC236}">
                  <a16:creationId xmlns:a16="http://schemas.microsoft.com/office/drawing/2014/main" id="{A9B73BEF-DABB-43C9-8312-2B2582B6691E}"/>
                </a:ext>
              </a:extLst>
            </p:cNvPr>
            <p:cNvSpPr/>
            <p:nvPr/>
          </p:nvSpPr>
          <p:spPr>
            <a:xfrm>
              <a:off x="6313885" y="961285"/>
              <a:ext cx="79993" cy="799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FB08FBC-C87B-46FC-B5B5-0E4059B2F107}"/>
                </a:ext>
              </a:extLst>
            </p:cNvPr>
            <p:cNvSpPr/>
            <p:nvPr/>
          </p:nvSpPr>
          <p:spPr>
            <a:xfrm>
              <a:off x="6115625" y="960796"/>
              <a:ext cx="148160" cy="1554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雲朵形 32">
              <a:extLst>
                <a:ext uri="{FF2B5EF4-FFF2-40B4-BE49-F238E27FC236}">
                  <a16:creationId xmlns:a16="http://schemas.microsoft.com/office/drawing/2014/main" id="{8979C648-619A-4944-99E2-AA533EBBBF13}"/>
                </a:ext>
              </a:extLst>
            </p:cNvPr>
            <p:cNvSpPr/>
            <p:nvPr/>
          </p:nvSpPr>
          <p:spPr>
            <a:xfrm rot="19540972">
              <a:off x="5915001" y="720672"/>
              <a:ext cx="229906" cy="229906"/>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6" name="圖片 5">
            <a:extLst>
              <a:ext uri="{FF2B5EF4-FFF2-40B4-BE49-F238E27FC236}">
                <a16:creationId xmlns:a16="http://schemas.microsoft.com/office/drawing/2014/main" id="{EF061E1E-54AF-4506-812D-000EDFEF9DA8}"/>
              </a:ext>
            </a:extLst>
          </p:cNvPr>
          <p:cNvPicPr>
            <a:picLocks noChangeAspect="1"/>
          </p:cNvPicPr>
          <p:nvPr/>
        </p:nvPicPr>
        <p:blipFill>
          <a:blip r:embed="rId5"/>
          <a:stretch>
            <a:fillRect/>
          </a:stretch>
        </p:blipFill>
        <p:spPr>
          <a:xfrm>
            <a:off x="1019143" y="1578275"/>
            <a:ext cx="4889548" cy="3261290"/>
          </a:xfrm>
          <a:prstGeom prst="rect">
            <a:avLst/>
          </a:prstGeom>
        </p:spPr>
      </p:pic>
      <p:pic>
        <p:nvPicPr>
          <p:cNvPr id="7" name="圖片 6">
            <a:extLst>
              <a:ext uri="{FF2B5EF4-FFF2-40B4-BE49-F238E27FC236}">
                <a16:creationId xmlns:a16="http://schemas.microsoft.com/office/drawing/2014/main" id="{B1015B5C-F654-4B9D-B979-B9AD73B93B0E}"/>
              </a:ext>
            </a:extLst>
          </p:cNvPr>
          <p:cNvPicPr>
            <a:picLocks noChangeAspect="1"/>
          </p:cNvPicPr>
          <p:nvPr/>
        </p:nvPicPr>
        <p:blipFill>
          <a:blip r:embed="rId6"/>
          <a:stretch>
            <a:fillRect/>
          </a:stretch>
        </p:blipFill>
        <p:spPr>
          <a:xfrm>
            <a:off x="6096000" y="1578275"/>
            <a:ext cx="4895298" cy="3261290"/>
          </a:xfrm>
          <a:prstGeom prst="rect">
            <a:avLst/>
          </a:prstGeom>
        </p:spPr>
      </p:pic>
      <p:sp>
        <p:nvSpPr>
          <p:cNvPr id="35" name="갈매기형 수장 5">
            <a:extLst>
              <a:ext uri="{FF2B5EF4-FFF2-40B4-BE49-F238E27FC236}">
                <a16:creationId xmlns:a16="http://schemas.microsoft.com/office/drawing/2014/main" id="{636A484E-14C1-40ED-B89F-A70273492D96}"/>
              </a:ext>
            </a:extLst>
          </p:cNvPr>
          <p:cNvSpPr/>
          <p:nvPr/>
        </p:nvSpPr>
        <p:spPr>
          <a:xfrm>
            <a:off x="6096000" y="4959997"/>
            <a:ext cx="4853554"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갈매기형 수장 4">
            <a:extLst>
              <a:ext uri="{FF2B5EF4-FFF2-40B4-BE49-F238E27FC236}">
                <a16:creationId xmlns:a16="http://schemas.microsoft.com/office/drawing/2014/main" id="{1D5E5D10-4307-4D87-8A50-EFAE31597BFF}"/>
              </a:ext>
            </a:extLst>
          </p:cNvPr>
          <p:cNvSpPr/>
          <p:nvPr/>
        </p:nvSpPr>
        <p:spPr>
          <a:xfrm>
            <a:off x="1204161" y="4961077"/>
            <a:ext cx="4796589"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16">
            <a:extLst>
              <a:ext uri="{FF2B5EF4-FFF2-40B4-BE49-F238E27FC236}">
                <a16:creationId xmlns:a16="http://schemas.microsoft.com/office/drawing/2014/main" id="{EC755B4B-D3C4-4F75-B09F-0645E08E5EFD}"/>
              </a:ext>
            </a:extLst>
          </p:cNvPr>
          <p:cNvSpPr txBox="1"/>
          <p:nvPr/>
        </p:nvSpPr>
        <p:spPr>
          <a:xfrm>
            <a:off x="2192606" y="4982607"/>
            <a:ext cx="3002210" cy="369332"/>
          </a:xfrm>
          <a:prstGeom prst="rect">
            <a:avLst/>
          </a:prstGeom>
          <a:noFill/>
        </p:spPr>
        <p:txBody>
          <a:bodyPr wrap="square" rtlCol="0">
            <a:spAutoFit/>
          </a:bodyPr>
          <a:lstStyle/>
          <a:p>
            <a:r>
              <a:rPr lang="zh-TW" altLang="en-US" dirty="0">
                <a:solidFill>
                  <a:schemeClr val="tx1">
                    <a:lumMod val="75000"/>
                    <a:lumOff val="25000"/>
                  </a:schemeClr>
                </a:solidFill>
              </a:rPr>
              <a:t>伯朗大道租腳踏車 拍照晃晃</a:t>
            </a:r>
            <a:endParaRPr lang="ko-KR" altLang="en-US" dirty="0">
              <a:solidFill>
                <a:schemeClr val="tx1">
                  <a:lumMod val="75000"/>
                  <a:lumOff val="25000"/>
                </a:schemeClr>
              </a:solidFill>
            </a:endParaRPr>
          </a:p>
        </p:txBody>
      </p:sp>
      <p:sp>
        <p:nvSpPr>
          <p:cNvPr id="38" name="TextBox 17">
            <a:extLst>
              <a:ext uri="{FF2B5EF4-FFF2-40B4-BE49-F238E27FC236}">
                <a16:creationId xmlns:a16="http://schemas.microsoft.com/office/drawing/2014/main" id="{F8E2F814-315C-4032-9F7E-221A3005E620}"/>
              </a:ext>
            </a:extLst>
          </p:cNvPr>
          <p:cNvSpPr txBox="1"/>
          <p:nvPr/>
        </p:nvSpPr>
        <p:spPr>
          <a:xfrm>
            <a:off x="7324725" y="4989604"/>
            <a:ext cx="2600357" cy="369332"/>
          </a:xfrm>
          <a:prstGeom prst="rect">
            <a:avLst/>
          </a:prstGeom>
          <a:noFill/>
        </p:spPr>
        <p:txBody>
          <a:bodyPr wrap="square" rtlCol="0">
            <a:spAutoFit/>
          </a:bodyPr>
          <a:lstStyle/>
          <a:p>
            <a:r>
              <a:rPr lang="zh-TW" altLang="en-US" dirty="0">
                <a:solidFill>
                  <a:schemeClr val="bg1"/>
                </a:solidFill>
              </a:rPr>
              <a:t>池上翠華小館享用午餐</a:t>
            </a:r>
            <a:endParaRPr lang="ko-KR" altLang="en-US" dirty="0">
              <a:solidFill>
                <a:schemeClr val="bg1"/>
              </a:solidFill>
            </a:endParaRPr>
          </a:p>
        </p:txBody>
      </p:sp>
    </p:spTree>
    <p:extLst>
      <p:ext uri="{BB962C8B-B14F-4D97-AF65-F5344CB8AC3E}">
        <p14:creationId xmlns:p14="http://schemas.microsoft.com/office/powerpoint/2010/main" val="4224603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63E884DF-028F-4110-8AD5-811928C365A6}"/>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2" name="갈매기형 수장 5">
            <a:extLst>
              <a:ext uri="{FF2B5EF4-FFF2-40B4-BE49-F238E27FC236}">
                <a16:creationId xmlns:a16="http://schemas.microsoft.com/office/drawing/2014/main" id="{65C4048E-CF39-4709-BBBC-E2BA7BB6ED44}"/>
              </a:ext>
            </a:extLst>
          </p:cNvPr>
          <p:cNvSpPr/>
          <p:nvPr/>
        </p:nvSpPr>
        <p:spPr>
          <a:xfrm>
            <a:off x="6181725" y="5237959"/>
            <a:ext cx="4853554"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갈매기형 수장 4">
            <a:extLst>
              <a:ext uri="{FF2B5EF4-FFF2-40B4-BE49-F238E27FC236}">
                <a16:creationId xmlns:a16="http://schemas.microsoft.com/office/drawing/2014/main" id="{26DBAB6D-9985-4D7F-9637-A116C6878AE1}"/>
              </a:ext>
            </a:extLst>
          </p:cNvPr>
          <p:cNvSpPr/>
          <p:nvPr/>
        </p:nvSpPr>
        <p:spPr>
          <a:xfrm>
            <a:off x="1289886" y="5239039"/>
            <a:ext cx="4796589"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6">
            <a:extLst>
              <a:ext uri="{FF2B5EF4-FFF2-40B4-BE49-F238E27FC236}">
                <a16:creationId xmlns:a16="http://schemas.microsoft.com/office/drawing/2014/main" id="{A8057298-5FA6-4C9D-9030-799DD377DC12}"/>
              </a:ext>
            </a:extLst>
          </p:cNvPr>
          <p:cNvSpPr txBox="1"/>
          <p:nvPr/>
        </p:nvSpPr>
        <p:spPr>
          <a:xfrm>
            <a:off x="2644085" y="5280172"/>
            <a:ext cx="2088189" cy="369332"/>
          </a:xfrm>
          <a:prstGeom prst="rect">
            <a:avLst/>
          </a:prstGeom>
          <a:noFill/>
        </p:spPr>
        <p:txBody>
          <a:bodyPr wrap="square" rtlCol="0">
            <a:spAutoFit/>
          </a:bodyPr>
          <a:lstStyle/>
          <a:p>
            <a:r>
              <a:rPr lang="zh-TW" altLang="en-US" dirty="0">
                <a:solidFill>
                  <a:schemeClr val="tx1">
                    <a:lumMod val="75000"/>
                    <a:lumOff val="25000"/>
                  </a:schemeClr>
                </a:solidFill>
              </a:rPr>
              <a:t>台東栗松野溪溫泉</a:t>
            </a:r>
            <a:endParaRPr lang="ko-KR" altLang="en-US" dirty="0">
              <a:solidFill>
                <a:schemeClr val="tx1">
                  <a:lumMod val="75000"/>
                  <a:lumOff val="25000"/>
                </a:schemeClr>
              </a:solidFill>
            </a:endParaRPr>
          </a:p>
        </p:txBody>
      </p:sp>
      <p:sp>
        <p:nvSpPr>
          <p:cNvPr id="13" name="TextBox 17">
            <a:extLst>
              <a:ext uri="{FF2B5EF4-FFF2-40B4-BE49-F238E27FC236}">
                <a16:creationId xmlns:a16="http://schemas.microsoft.com/office/drawing/2014/main" id="{CF13367D-2DF9-43DA-A91F-F02BD08E6F79}"/>
              </a:ext>
            </a:extLst>
          </p:cNvPr>
          <p:cNvSpPr txBox="1"/>
          <p:nvPr/>
        </p:nvSpPr>
        <p:spPr>
          <a:xfrm>
            <a:off x="7753318" y="5251213"/>
            <a:ext cx="1896269" cy="369332"/>
          </a:xfrm>
          <a:prstGeom prst="rect">
            <a:avLst/>
          </a:prstGeom>
          <a:noFill/>
        </p:spPr>
        <p:txBody>
          <a:bodyPr wrap="square" rtlCol="0">
            <a:spAutoFit/>
          </a:bodyPr>
          <a:lstStyle/>
          <a:p>
            <a:r>
              <a:rPr lang="zh-TW" altLang="en-US" dirty="0">
                <a:solidFill>
                  <a:schemeClr val="bg1"/>
                </a:solidFill>
              </a:rPr>
              <a:t>鐵花村音樂聚落</a:t>
            </a:r>
            <a:endParaRPr lang="ko-KR" altLang="en-US" dirty="0">
              <a:solidFill>
                <a:schemeClr val="bg1"/>
              </a:solidFill>
            </a:endParaRPr>
          </a:p>
        </p:txBody>
      </p:sp>
      <p:sp>
        <p:nvSpPr>
          <p:cNvPr id="21" name="文字方塊 20">
            <a:extLst>
              <a:ext uri="{FF2B5EF4-FFF2-40B4-BE49-F238E27FC236}">
                <a16:creationId xmlns:a16="http://schemas.microsoft.com/office/drawing/2014/main" id="{A770E421-6462-41A3-8F9C-69321CA22F21}"/>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DAY3</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18" name="圖片 17">
            <a:extLst>
              <a:ext uri="{FF2B5EF4-FFF2-40B4-BE49-F238E27FC236}">
                <a16:creationId xmlns:a16="http://schemas.microsoft.com/office/drawing/2014/main" id="{D5CAAEC1-148B-4693-B679-30A6F984121C}"/>
              </a:ext>
            </a:extLst>
          </p:cNvPr>
          <p:cNvPicPr>
            <a:picLocks noChangeAspect="1"/>
          </p:cNvPicPr>
          <p:nvPr/>
        </p:nvPicPr>
        <p:blipFill>
          <a:blip r:embed="rId3"/>
          <a:stretch>
            <a:fillRect/>
          </a:stretch>
        </p:blipFill>
        <p:spPr>
          <a:xfrm>
            <a:off x="1159288" y="1391964"/>
            <a:ext cx="4796589" cy="3597441"/>
          </a:xfrm>
          <a:prstGeom prst="rect">
            <a:avLst/>
          </a:prstGeom>
        </p:spPr>
      </p:pic>
      <p:pic>
        <p:nvPicPr>
          <p:cNvPr id="5" name="圖片 4">
            <a:extLst>
              <a:ext uri="{FF2B5EF4-FFF2-40B4-BE49-F238E27FC236}">
                <a16:creationId xmlns:a16="http://schemas.microsoft.com/office/drawing/2014/main" id="{1D85A768-2086-40E1-BDA3-514AA4D6DAF8}"/>
              </a:ext>
            </a:extLst>
          </p:cNvPr>
          <p:cNvPicPr>
            <a:picLocks noChangeAspect="1"/>
          </p:cNvPicPr>
          <p:nvPr/>
        </p:nvPicPr>
        <p:blipFill>
          <a:blip r:embed="rId4"/>
          <a:stretch>
            <a:fillRect/>
          </a:stretch>
        </p:blipFill>
        <p:spPr>
          <a:xfrm>
            <a:off x="6210300" y="1419907"/>
            <a:ext cx="4822412" cy="3569498"/>
          </a:xfrm>
          <a:prstGeom prst="rect">
            <a:avLst/>
          </a:prstGeom>
        </p:spPr>
      </p:pic>
    </p:spTree>
    <p:extLst>
      <p:ext uri="{BB962C8B-B14F-4D97-AF65-F5344CB8AC3E}">
        <p14:creationId xmlns:p14="http://schemas.microsoft.com/office/powerpoint/2010/main" val="3884211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2B6BB160-733B-4390-9B1D-64C0B0369BE8}"/>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21" name="文字方塊 20">
            <a:extLst>
              <a:ext uri="{FF2B5EF4-FFF2-40B4-BE49-F238E27FC236}">
                <a16:creationId xmlns:a16="http://schemas.microsoft.com/office/drawing/2014/main" id="{A770E421-6462-41A3-8F9C-69321CA22F21}"/>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DAY3</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4" name="圖片 3">
            <a:extLst>
              <a:ext uri="{FF2B5EF4-FFF2-40B4-BE49-F238E27FC236}">
                <a16:creationId xmlns:a16="http://schemas.microsoft.com/office/drawing/2014/main" id="{8941E4F3-90B8-4294-A98A-6C708AE5E9AF}"/>
              </a:ext>
            </a:extLst>
          </p:cNvPr>
          <p:cNvPicPr>
            <a:picLocks noChangeAspect="1"/>
          </p:cNvPicPr>
          <p:nvPr/>
        </p:nvPicPr>
        <p:blipFill rotWithShape="1">
          <a:blip r:embed="rId3"/>
          <a:srcRect l="12057" r="5724"/>
          <a:stretch/>
        </p:blipFill>
        <p:spPr>
          <a:xfrm>
            <a:off x="649175" y="1498809"/>
            <a:ext cx="5287324" cy="3481730"/>
          </a:xfrm>
          <a:prstGeom prst="rect">
            <a:avLst/>
          </a:prstGeom>
        </p:spPr>
      </p:pic>
      <p:pic>
        <p:nvPicPr>
          <p:cNvPr id="6" name="圖片 5">
            <a:extLst>
              <a:ext uri="{FF2B5EF4-FFF2-40B4-BE49-F238E27FC236}">
                <a16:creationId xmlns:a16="http://schemas.microsoft.com/office/drawing/2014/main" id="{1079D88A-2282-48B1-A7CA-682AA33A3E7A}"/>
              </a:ext>
            </a:extLst>
          </p:cNvPr>
          <p:cNvPicPr>
            <a:picLocks noChangeAspect="1"/>
          </p:cNvPicPr>
          <p:nvPr/>
        </p:nvPicPr>
        <p:blipFill>
          <a:blip r:embed="rId4"/>
          <a:stretch>
            <a:fillRect/>
          </a:stretch>
        </p:blipFill>
        <p:spPr>
          <a:xfrm>
            <a:off x="6222197" y="1500852"/>
            <a:ext cx="5220046" cy="3481730"/>
          </a:xfrm>
          <a:prstGeom prst="rect">
            <a:avLst/>
          </a:prstGeom>
        </p:spPr>
      </p:pic>
      <p:sp>
        <p:nvSpPr>
          <p:cNvPr id="16" name="오각형 3">
            <a:extLst>
              <a:ext uri="{FF2B5EF4-FFF2-40B4-BE49-F238E27FC236}">
                <a16:creationId xmlns:a16="http://schemas.microsoft.com/office/drawing/2014/main" id="{50CEC3B8-75A1-45E2-B5FB-AB6531C7C3F5}"/>
              </a:ext>
            </a:extLst>
          </p:cNvPr>
          <p:cNvSpPr/>
          <p:nvPr/>
        </p:nvSpPr>
        <p:spPr>
          <a:xfrm>
            <a:off x="6753317" y="6116261"/>
            <a:ext cx="3268750" cy="53644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5">
            <a:extLst>
              <a:ext uri="{FF2B5EF4-FFF2-40B4-BE49-F238E27FC236}">
                <a16:creationId xmlns:a16="http://schemas.microsoft.com/office/drawing/2014/main" id="{969932C9-BF3E-4F03-B786-BC2461797104}"/>
              </a:ext>
            </a:extLst>
          </p:cNvPr>
          <p:cNvSpPr txBox="1"/>
          <p:nvPr/>
        </p:nvSpPr>
        <p:spPr>
          <a:xfrm>
            <a:off x="7145769" y="6199818"/>
            <a:ext cx="2483846" cy="369332"/>
          </a:xfrm>
          <a:prstGeom prst="rect">
            <a:avLst/>
          </a:prstGeom>
          <a:noFill/>
        </p:spPr>
        <p:txBody>
          <a:bodyPr wrap="square" rtlCol="0">
            <a:spAutoFit/>
          </a:bodyPr>
          <a:lstStyle/>
          <a:p>
            <a:r>
              <a:rPr lang="zh-TW" altLang="en-US" dirty="0">
                <a:solidFill>
                  <a:schemeClr val="tx1">
                    <a:lumMod val="75000"/>
                    <a:lumOff val="25000"/>
                  </a:schemeClr>
                </a:solidFill>
              </a:rPr>
              <a:t>自由活動可逛台東市區</a:t>
            </a:r>
            <a:endParaRPr lang="ko-KR" altLang="en-US" dirty="0">
              <a:solidFill>
                <a:schemeClr val="tx1">
                  <a:lumMod val="75000"/>
                  <a:lumOff val="25000"/>
                </a:schemeClr>
              </a:solidFill>
            </a:endParaRPr>
          </a:p>
        </p:txBody>
      </p:sp>
      <p:pic>
        <p:nvPicPr>
          <p:cNvPr id="8" name="圖片 7">
            <a:extLst>
              <a:ext uri="{FF2B5EF4-FFF2-40B4-BE49-F238E27FC236}">
                <a16:creationId xmlns:a16="http://schemas.microsoft.com/office/drawing/2014/main" id="{1EE08D5E-8CAF-4C41-980A-7D6B74CDB192}"/>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10897018" y="5893283"/>
            <a:ext cx="759424" cy="759424"/>
          </a:xfrm>
          <a:prstGeom prst="rect">
            <a:avLst/>
          </a:prstGeom>
        </p:spPr>
      </p:pic>
      <p:grpSp>
        <p:nvGrpSpPr>
          <p:cNvPr id="10" name="群組 9">
            <a:extLst>
              <a:ext uri="{FF2B5EF4-FFF2-40B4-BE49-F238E27FC236}">
                <a16:creationId xmlns:a16="http://schemas.microsoft.com/office/drawing/2014/main" id="{0089E528-0B09-41B6-871D-CAA03B335191}"/>
              </a:ext>
            </a:extLst>
          </p:cNvPr>
          <p:cNvGrpSpPr/>
          <p:nvPr/>
        </p:nvGrpSpPr>
        <p:grpSpPr>
          <a:xfrm>
            <a:off x="10162128" y="6506732"/>
            <a:ext cx="627505" cy="123992"/>
            <a:chOff x="7638884" y="6524992"/>
            <a:chExt cx="627505" cy="123992"/>
          </a:xfrm>
          <a:solidFill>
            <a:srgbClr val="CDCDCD"/>
          </a:solidFill>
        </p:grpSpPr>
        <p:sp>
          <p:nvSpPr>
            <p:cNvPr id="9" name="橢圓 8">
              <a:extLst>
                <a:ext uri="{FF2B5EF4-FFF2-40B4-BE49-F238E27FC236}">
                  <a16:creationId xmlns:a16="http://schemas.microsoft.com/office/drawing/2014/main" id="{EDD2C59C-7CF0-427A-A5E6-85051D5D6782}"/>
                </a:ext>
              </a:extLst>
            </p:cNvPr>
            <p:cNvSpPr/>
            <p:nvPr/>
          </p:nvSpPr>
          <p:spPr>
            <a:xfrm>
              <a:off x="7638884"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A8565D27-40F9-4965-9791-54F828972ACB}"/>
                </a:ext>
              </a:extLst>
            </p:cNvPr>
            <p:cNvSpPr/>
            <p:nvPr/>
          </p:nvSpPr>
          <p:spPr>
            <a:xfrm>
              <a:off x="7897105" y="6524993"/>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A86B9678-A321-42DA-9B62-FDB1F42981D5}"/>
                </a:ext>
              </a:extLst>
            </p:cNvPr>
            <p:cNvSpPr/>
            <p:nvPr/>
          </p:nvSpPr>
          <p:spPr>
            <a:xfrm>
              <a:off x="8142398" y="6524992"/>
              <a:ext cx="123991" cy="1239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갈매기형 수장 5">
            <a:extLst>
              <a:ext uri="{FF2B5EF4-FFF2-40B4-BE49-F238E27FC236}">
                <a16:creationId xmlns:a16="http://schemas.microsoft.com/office/drawing/2014/main" id="{3FABFECC-5800-49CB-9190-BD85078DD782}"/>
              </a:ext>
            </a:extLst>
          </p:cNvPr>
          <p:cNvSpPr/>
          <p:nvPr/>
        </p:nvSpPr>
        <p:spPr>
          <a:xfrm>
            <a:off x="1221955" y="5217825"/>
            <a:ext cx="4867752"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17">
            <a:extLst>
              <a:ext uri="{FF2B5EF4-FFF2-40B4-BE49-F238E27FC236}">
                <a16:creationId xmlns:a16="http://schemas.microsoft.com/office/drawing/2014/main" id="{77178587-A1A7-413B-9132-6EB3030CE20A}"/>
              </a:ext>
            </a:extLst>
          </p:cNvPr>
          <p:cNvSpPr txBox="1"/>
          <p:nvPr/>
        </p:nvSpPr>
        <p:spPr>
          <a:xfrm>
            <a:off x="2436288" y="5218734"/>
            <a:ext cx="2439086" cy="369332"/>
          </a:xfrm>
          <a:prstGeom prst="rect">
            <a:avLst/>
          </a:prstGeom>
          <a:noFill/>
        </p:spPr>
        <p:txBody>
          <a:bodyPr wrap="square" rtlCol="0">
            <a:spAutoFit/>
          </a:bodyPr>
          <a:lstStyle/>
          <a:p>
            <a:pPr algn="ctr"/>
            <a:r>
              <a:rPr lang="zh-TW" altLang="en-US" dirty="0">
                <a:solidFill>
                  <a:schemeClr val="bg1"/>
                </a:solidFill>
              </a:rPr>
              <a:t>星星部落景觀咖啡</a:t>
            </a:r>
            <a:endParaRPr lang="ko-KR" altLang="en-US" dirty="0">
              <a:solidFill>
                <a:schemeClr val="bg1"/>
              </a:solidFill>
            </a:endParaRPr>
          </a:p>
        </p:txBody>
      </p:sp>
      <p:sp>
        <p:nvSpPr>
          <p:cNvPr id="30" name="갈매기형 수장 4">
            <a:extLst>
              <a:ext uri="{FF2B5EF4-FFF2-40B4-BE49-F238E27FC236}">
                <a16:creationId xmlns:a16="http://schemas.microsoft.com/office/drawing/2014/main" id="{6CAD57C5-64EA-4299-B3AD-DB6677393758}"/>
              </a:ext>
            </a:extLst>
          </p:cNvPr>
          <p:cNvSpPr/>
          <p:nvPr/>
        </p:nvSpPr>
        <p:spPr>
          <a:xfrm>
            <a:off x="6222197" y="5230134"/>
            <a:ext cx="4867752"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16">
            <a:extLst>
              <a:ext uri="{FF2B5EF4-FFF2-40B4-BE49-F238E27FC236}">
                <a16:creationId xmlns:a16="http://schemas.microsoft.com/office/drawing/2014/main" id="{A04F32F7-4633-4A8E-8D9C-E1E5252EBAEC}"/>
              </a:ext>
            </a:extLst>
          </p:cNvPr>
          <p:cNvSpPr txBox="1"/>
          <p:nvPr/>
        </p:nvSpPr>
        <p:spPr>
          <a:xfrm>
            <a:off x="7130104" y="5259508"/>
            <a:ext cx="3051938" cy="369332"/>
          </a:xfrm>
          <a:prstGeom prst="rect">
            <a:avLst/>
          </a:prstGeom>
          <a:noFill/>
        </p:spPr>
        <p:txBody>
          <a:bodyPr wrap="square" rtlCol="0">
            <a:spAutoFit/>
          </a:bodyPr>
          <a:lstStyle/>
          <a:p>
            <a:pPr algn="ctr"/>
            <a:r>
              <a:rPr lang="zh-TW" altLang="en-US" dirty="0">
                <a:solidFill>
                  <a:schemeClr val="tx1">
                    <a:lumMod val="75000"/>
                    <a:lumOff val="25000"/>
                  </a:schemeClr>
                </a:solidFill>
              </a:rPr>
              <a:t>趣淘漫旅</a:t>
            </a: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151157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갈매기형 수장 5">
            <a:extLst>
              <a:ext uri="{FF2B5EF4-FFF2-40B4-BE49-F238E27FC236}">
                <a16:creationId xmlns:a16="http://schemas.microsoft.com/office/drawing/2014/main" id="{65C4048E-CF39-4709-BBBC-E2BA7BB6ED44}"/>
              </a:ext>
            </a:extLst>
          </p:cNvPr>
          <p:cNvSpPr/>
          <p:nvPr/>
        </p:nvSpPr>
        <p:spPr>
          <a:xfrm>
            <a:off x="1221955" y="5217825"/>
            <a:ext cx="4867752" cy="391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오각형 3">
            <a:extLst>
              <a:ext uri="{FF2B5EF4-FFF2-40B4-BE49-F238E27FC236}">
                <a16:creationId xmlns:a16="http://schemas.microsoft.com/office/drawing/2014/main" id="{25C6F8D8-A62C-4AF4-916A-44D9534C3503}"/>
              </a:ext>
            </a:extLst>
          </p:cNvPr>
          <p:cNvSpPr/>
          <p:nvPr/>
        </p:nvSpPr>
        <p:spPr>
          <a:xfrm>
            <a:off x="2276268" y="484104"/>
            <a:ext cx="2636568" cy="408046"/>
          </a:xfrm>
          <a:prstGeom prst="homePlat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5">
            <a:extLst>
              <a:ext uri="{FF2B5EF4-FFF2-40B4-BE49-F238E27FC236}">
                <a16:creationId xmlns:a16="http://schemas.microsoft.com/office/drawing/2014/main" id="{7E6B769B-DD2F-48B7-A273-0A584FF8469F}"/>
              </a:ext>
            </a:extLst>
          </p:cNvPr>
          <p:cNvSpPr txBox="1"/>
          <p:nvPr/>
        </p:nvSpPr>
        <p:spPr>
          <a:xfrm>
            <a:off x="2663321" y="503461"/>
            <a:ext cx="1864482" cy="369332"/>
          </a:xfrm>
          <a:prstGeom prst="rect">
            <a:avLst/>
          </a:prstGeom>
          <a:noFill/>
        </p:spPr>
        <p:txBody>
          <a:bodyPr wrap="square" rtlCol="0">
            <a:spAutoFit/>
          </a:bodyPr>
          <a:lstStyle/>
          <a:p>
            <a:r>
              <a:rPr lang="zh-TW" altLang="en-US" dirty="0">
                <a:solidFill>
                  <a:schemeClr val="tx1">
                    <a:lumMod val="75000"/>
                    <a:lumOff val="25000"/>
                  </a:schemeClr>
                </a:solidFill>
              </a:rPr>
              <a:t>飯店集合吃早餐</a:t>
            </a:r>
            <a:endParaRPr lang="ko-KR" altLang="en-US" dirty="0">
              <a:solidFill>
                <a:schemeClr val="tx1">
                  <a:lumMod val="75000"/>
                  <a:lumOff val="25000"/>
                </a:schemeClr>
              </a:solidFill>
            </a:endParaRPr>
          </a:p>
        </p:txBody>
      </p:sp>
      <p:sp>
        <p:nvSpPr>
          <p:cNvPr id="13" name="TextBox 17">
            <a:extLst>
              <a:ext uri="{FF2B5EF4-FFF2-40B4-BE49-F238E27FC236}">
                <a16:creationId xmlns:a16="http://schemas.microsoft.com/office/drawing/2014/main" id="{CF13367D-2DF9-43DA-A91F-F02BD08E6F79}"/>
              </a:ext>
            </a:extLst>
          </p:cNvPr>
          <p:cNvSpPr txBox="1"/>
          <p:nvPr/>
        </p:nvSpPr>
        <p:spPr>
          <a:xfrm>
            <a:off x="3089403" y="5230134"/>
            <a:ext cx="905670" cy="369332"/>
          </a:xfrm>
          <a:prstGeom prst="rect">
            <a:avLst/>
          </a:prstGeom>
          <a:noFill/>
        </p:spPr>
        <p:txBody>
          <a:bodyPr wrap="square" rtlCol="0">
            <a:spAutoFit/>
          </a:bodyPr>
          <a:lstStyle/>
          <a:p>
            <a:pPr algn="ctr"/>
            <a:r>
              <a:rPr lang="zh-TW" altLang="en-US" dirty="0">
                <a:solidFill>
                  <a:schemeClr val="bg1"/>
                </a:solidFill>
              </a:rPr>
              <a:t>三仙台</a:t>
            </a:r>
            <a:endParaRPr lang="ko-KR" altLang="en-US" dirty="0">
              <a:solidFill>
                <a:schemeClr val="bg1"/>
              </a:solidFill>
            </a:endParaRPr>
          </a:p>
        </p:txBody>
      </p:sp>
      <p:sp>
        <p:nvSpPr>
          <p:cNvPr id="21" name="文字方塊 20">
            <a:extLst>
              <a:ext uri="{FF2B5EF4-FFF2-40B4-BE49-F238E27FC236}">
                <a16:creationId xmlns:a16="http://schemas.microsoft.com/office/drawing/2014/main" id="{A770E421-6462-41A3-8F9C-69321CA22F21}"/>
              </a:ext>
            </a:extLst>
          </p:cNvPr>
          <p:cNvSpPr txBox="1"/>
          <p:nvPr/>
        </p:nvSpPr>
        <p:spPr>
          <a:xfrm>
            <a:off x="742918" y="357213"/>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DAY4</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649175" y="680378"/>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8" name="群組 27">
            <a:extLst>
              <a:ext uri="{FF2B5EF4-FFF2-40B4-BE49-F238E27FC236}">
                <a16:creationId xmlns:a16="http://schemas.microsoft.com/office/drawing/2014/main" id="{37E3869D-ABC2-4887-B0B6-51C96B3BBA22}"/>
              </a:ext>
            </a:extLst>
          </p:cNvPr>
          <p:cNvGrpSpPr/>
          <p:nvPr/>
        </p:nvGrpSpPr>
        <p:grpSpPr>
          <a:xfrm>
            <a:off x="5081693" y="70299"/>
            <a:ext cx="1827155" cy="1277421"/>
            <a:chOff x="5915001" y="224099"/>
            <a:chExt cx="1827155" cy="1277421"/>
          </a:xfrm>
        </p:grpSpPr>
        <p:pic>
          <p:nvPicPr>
            <p:cNvPr id="29" name="圖形 28" descr="巴士">
              <a:extLst>
                <a:ext uri="{FF2B5EF4-FFF2-40B4-BE49-F238E27FC236}">
                  <a16:creationId xmlns:a16="http://schemas.microsoft.com/office/drawing/2014/main" id="{D38357CF-D2D5-4427-9C20-1E291DFCB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3978" y="224099"/>
              <a:ext cx="1223054" cy="1223054"/>
            </a:xfrm>
            <a:prstGeom prst="rect">
              <a:avLst/>
            </a:prstGeom>
          </p:spPr>
        </p:pic>
        <p:sp>
          <p:nvSpPr>
            <p:cNvPr id="30" name="文字方塊 29">
              <a:extLst>
                <a:ext uri="{FF2B5EF4-FFF2-40B4-BE49-F238E27FC236}">
                  <a16:creationId xmlns:a16="http://schemas.microsoft.com/office/drawing/2014/main" id="{E6615F70-4518-411F-A07D-357F0A7D64D9}"/>
                </a:ext>
              </a:extLst>
            </p:cNvPr>
            <p:cNvSpPr txBox="1"/>
            <p:nvPr/>
          </p:nvSpPr>
          <p:spPr>
            <a:xfrm>
              <a:off x="6410177" y="1132188"/>
              <a:ext cx="1331979" cy="369332"/>
            </a:xfrm>
            <a:prstGeom prst="rect">
              <a:avLst/>
            </a:prstGeom>
            <a:noFill/>
          </p:spPr>
          <p:txBody>
            <a:bodyPr wrap="square" rtlCol="0">
              <a:spAutoFit/>
            </a:bodyPr>
            <a:lstStyle/>
            <a:p>
              <a:r>
                <a:rPr lang="zh-TW" altLang="en-US" dirty="0"/>
                <a:t>前往三仙台</a:t>
              </a:r>
            </a:p>
          </p:txBody>
        </p:sp>
        <p:sp>
          <p:nvSpPr>
            <p:cNvPr id="31" name="橢圓 30">
              <a:extLst>
                <a:ext uri="{FF2B5EF4-FFF2-40B4-BE49-F238E27FC236}">
                  <a16:creationId xmlns:a16="http://schemas.microsoft.com/office/drawing/2014/main" id="{A9B73BEF-DABB-43C9-8312-2B2582B6691E}"/>
                </a:ext>
              </a:extLst>
            </p:cNvPr>
            <p:cNvSpPr/>
            <p:nvPr/>
          </p:nvSpPr>
          <p:spPr>
            <a:xfrm>
              <a:off x="6313885" y="961285"/>
              <a:ext cx="79993" cy="799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FB08FBC-C87B-46FC-B5B5-0E4059B2F107}"/>
                </a:ext>
              </a:extLst>
            </p:cNvPr>
            <p:cNvSpPr/>
            <p:nvPr/>
          </p:nvSpPr>
          <p:spPr>
            <a:xfrm>
              <a:off x="6115625" y="960796"/>
              <a:ext cx="148160" cy="1554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雲朵形 32">
              <a:extLst>
                <a:ext uri="{FF2B5EF4-FFF2-40B4-BE49-F238E27FC236}">
                  <a16:creationId xmlns:a16="http://schemas.microsoft.com/office/drawing/2014/main" id="{8979C648-619A-4944-99E2-AA533EBBBF13}"/>
                </a:ext>
              </a:extLst>
            </p:cNvPr>
            <p:cNvSpPr/>
            <p:nvPr/>
          </p:nvSpPr>
          <p:spPr>
            <a:xfrm rot="19540972">
              <a:off x="5915001" y="720672"/>
              <a:ext cx="229906" cy="229906"/>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8" name="圖片 7">
            <a:extLst>
              <a:ext uri="{FF2B5EF4-FFF2-40B4-BE49-F238E27FC236}">
                <a16:creationId xmlns:a16="http://schemas.microsoft.com/office/drawing/2014/main" id="{97380F36-6B6C-4966-8556-5892EC054AED}"/>
              </a:ext>
            </a:extLst>
          </p:cNvPr>
          <p:cNvPicPr>
            <a:picLocks noChangeAspect="1"/>
          </p:cNvPicPr>
          <p:nvPr/>
        </p:nvPicPr>
        <p:blipFill rotWithShape="1">
          <a:blip r:embed="rId4"/>
          <a:srcRect l="1476" t="1586"/>
          <a:stretch/>
        </p:blipFill>
        <p:spPr>
          <a:xfrm>
            <a:off x="820008" y="1578275"/>
            <a:ext cx="5143501" cy="3426857"/>
          </a:xfrm>
          <a:prstGeom prst="rect">
            <a:avLst/>
          </a:prstGeom>
        </p:spPr>
      </p:pic>
      <p:sp>
        <p:nvSpPr>
          <p:cNvPr id="20" name="갈매기형 수장 4">
            <a:extLst>
              <a:ext uri="{FF2B5EF4-FFF2-40B4-BE49-F238E27FC236}">
                <a16:creationId xmlns:a16="http://schemas.microsoft.com/office/drawing/2014/main" id="{8900E405-B466-4167-A77E-190407E4158C}"/>
              </a:ext>
            </a:extLst>
          </p:cNvPr>
          <p:cNvSpPr/>
          <p:nvPr/>
        </p:nvSpPr>
        <p:spPr>
          <a:xfrm>
            <a:off x="6222197" y="5230134"/>
            <a:ext cx="4867752" cy="3908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16">
            <a:extLst>
              <a:ext uri="{FF2B5EF4-FFF2-40B4-BE49-F238E27FC236}">
                <a16:creationId xmlns:a16="http://schemas.microsoft.com/office/drawing/2014/main" id="{817BF70D-5B41-43C8-8AE4-F6091BBE4F29}"/>
              </a:ext>
            </a:extLst>
          </p:cNvPr>
          <p:cNvSpPr txBox="1"/>
          <p:nvPr/>
        </p:nvSpPr>
        <p:spPr>
          <a:xfrm>
            <a:off x="7130104" y="5259508"/>
            <a:ext cx="3051938" cy="369332"/>
          </a:xfrm>
          <a:prstGeom prst="rect">
            <a:avLst/>
          </a:prstGeom>
          <a:noFill/>
        </p:spPr>
        <p:txBody>
          <a:bodyPr wrap="square" rtlCol="0">
            <a:spAutoFit/>
          </a:bodyPr>
          <a:lstStyle/>
          <a:p>
            <a:pPr algn="ctr"/>
            <a:r>
              <a:rPr lang="zh-TW" altLang="en-US" dirty="0">
                <a:solidFill>
                  <a:schemeClr val="tx1">
                    <a:lumMod val="75000"/>
                    <a:lumOff val="25000"/>
                  </a:schemeClr>
                </a:solidFill>
              </a:rPr>
              <a:t>星巴克回欄門市 拍照吃點心</a:t>
            </a:r>
            <a:endParaRPr lang="ko-KR" altLang="en-US" dirty="0">
              <a:solidFill>
                <a:schemeClr val="tx1">
                  <a:lumMod val="75000"/>
                  <a:lumOff val="25000"/>
                </a:schemeClr>
              </a:solidFill>
            </a:endParaRPr>
          </a:p>
        </p:txBody>
      </p:sp>
      <p:pic>
        <p:nvPicPr>
          <p:cNvPr id="24" name="圖片 23">
            <a:extLst>
              <a:ext uri="{FF2B5EF4-FFF2-40B4-BE49-F238E27FC236}">
                <a16:creationId xmlns:a16="http://schemas.microsoft.com/office/drawing/2014/main" id="{72A67906-FB72-4D1F-8AE6-B9E014B81259}"/>
              </a:ext>
            </a:extLst>
          </p:cNvPr>
          <p:cNvPicPr>
            <a:picLocks noChangeAspect="1"/>
          </p:cNvPicPr>
          <p:nvPr/>
        </p:nvPicPr>
        <p:blipFill>
          <a:blip r:embed="rId5"/>
          <a:stretch>
            <a:fillRect/>
          </a:stretch>
        </p:blipFill>
        <p:spPr>
          <a:xfrm>
            <a:off x="6222197" y="1578275"/>
            <a:ext cx="5143500" cy="3426856"/>
          </a:xfrm>
          <a:prstGeom prst="rect">
            <a:avLst/>
          </a:prstGeom>
        </p:spPr>
      </p:pic>
    </p:spTree>
    <p:extLst>
      <p:ext uri="{BB962C8B-B14F-4D97-AF65-F5344CB8AC3E}">
        <p14:creationId xmlns:p14="http://schemas.microsoft.com/office/powerpoint/2010/main" val="1250091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字方塊 20">
            <a:extLst>
              <a:ext uri="{FF2B5EF4-FFF2-40B4-BE49-F238E27FC236}">
                <a16:creationId xmlns:a16="http://schemas.microsoft.com/office/drawing/2014/main" id="{A770E421-6462-41A3-8F9C-69321CA22F21}"/>
              </a:ext>
            </a:extLst>
          </p:cNvPr>
          <p:cNvSpPr txBox="1"/>
          <p:nvPr/>
        </p:nvSpPr>
        <p:spPr>
          <a:xfrm>
            <a:off x="5503333" y="1980718"/>
            <a:ext cx="1185334" cy="646331"/>
          </a:xfrm>
          <a:prstGeom prst="rect">
            <a:avLst/>
          </a:prstGeom>
          <a:noFill/>
        </p:spPr>
        <p:txBody>
          <a:bodyPr wrap="square" rtlCol="0">
            <a:spAutoFit/>
          </a:bodyPr>
          <a:lstStyle/>
          <a:p>
            <a:r>
              <a:rPr lang="en-US" altLang="zh-TW"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DAY4</a:t>
            </a:r>
            <a:endParaRPr lang="zh-TW"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직사각형 8">
            <a:extLst>
              <a:ext uri="{FF2B5EF4-FFF2-40B4-BE49-F238E27FC236}">
                <a16:creationId xmlns:a16="http://schemas.microsoft.com/office/drawing/2014/main" id="{B5BA8B0E-D928-47E5-9E3B-A36E75E49D23}"/>
              </a:ext>
            </a:extLst>
          </p:cNvPr>
          <p:cNvSpPr/>
          <p:nvPr/>
        </p:nvSpPr>
        <p:spPr>
          <a:xfrm flipV="1">
            <a:off x="5409590" y="2303883"/>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28" name="群組 27">
            <a:extLst>
              <a:ext uri="{FF2B5EF4-FFF2-40B4-BE49-F238E27FC236}">
                <a16:creationId xmlns:a16="http://schemas.microsoft.com/office/drawing/2014/main" id="{37E3869D-ABC2-4887-B0B6-51C96B3BBA22}"/>
              </a:ext>
            </a:extLst>
          </p:cNvPr>
          <p:cNvGrpSpPr/>
          <p:nvPr/>
        </p:nvGrpSpPr>
        <p:grpSpPr>
          <a:xfrm>
            <a:off x="5089305" y="3112410"/>
            <a:ext cx="2013390" cy="1242780"/>
            <a:chOff x="5915001" y="224099"/>
            <a:chExt cx="2013390" cy="1242780"/>
          </a:xfrm>
        </p:grpSpPr>
        <p:pic>
          <p:nvPicPr>
            <p:cNvPr id="29" name="圖形 28" descr="巴士">
              <a:extLst>
                <a:ext uri="{FF2B5EF4-FFF2-40B4-BE49-F238E27FC236}">
                  <a16:creationId xmlns:a16="http://schemas.microsoft.com/office/drawing/2014/main" id="{D38357CF-D2D5-4427-9C20-1E291DFCB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3978" y="224099"/>
              <a:ext cx="1223054" cy="1223054"/>
            </a:xfrm>
            <a:prstGeom prst="rect">
              <a:avLst/>
            </a:prstGeom>
          </p:spPr>
        </p:pic>
        <p:sp>
          <p:nvSpPr>
            <p:cNvPr id="30" name="文字方塊 29">
              <a:extLst>
                <a:ext uri="{FF2B5EF4-FFF2-40B4-BE49-F238E27FC236}">
                  <a16:creationId xmlns:a16="http://schemas.microsoft.com/office/drawing/2014/main" id="{E6615F70-4518-411F-A07D-357F0A7D64D9}"/>
                </a:ext>
              </a:extLst>
            </p:cNvPr>
            <p:cNvSpPr txBox="1"/>
            <p:nvPr/>
          </p:nvSpPr>
          <p:spPr>
            <a:xfrm>
              <a:off x="6313885" y="1097547"/>
              <a:ext cx="1614506" cy="369332"/>
            </a:xfrm>
            <a:prstGeom prst="rect">
              <a:avLst/>
            </a:prstGeom>
            <a:noFill/>
          </p:spPr>
          <p:txBody>
            <a:bodyPr wrap="square" rtlCol="0">
              <a:spAutoFit/>
            </a:bodyPr>
            <a:lstStyle/>
            <a:p>
              <a:r>
                <a:rPr lang="zh-TW" altLang="en-US" dirty="0"/>
                <a:t>前往羅東車站</a:t>
              </a:r>
            </a:p>
          </p:txBody>
        </p:sp>
        <p:sp>
          <p:nvSpPr>
            <p:cNvPr id="31" name="橢圓 30">
              <a:extLst>
                <a:ext uri="{FF2B5EF4-FFF2-40B4-BE49-F238E27FC236}">
                  <a16:creationId xmlns:a16="http://schemas.microsoft.com/office/drawing/2014/main" id="{A9B73BEF-DABB-43C9-8312-2B2582B6691E}"/>
                </a:ext>
              </a:extLst>
            </p:cNvPr>
            <p:cNvSpPr/>
            <p:nvPr/>
          </p:nvSpPr>
          <p:spPr>
            <a:xfrm>
              <a:off x="6313885" y="961285"/>
              <a:ext cx="79993" cy="799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FB08FBC-C87B-46FC-B5B5-0E4059B2F107}"/>
                </a:ext>
              </a:extLst>
            </p:cNvPr>
            <p:cNvSpPr/>
            <p:nvPr/>
          </p:nvSpPr>
          <p:spPr>
            <a:xfrm>
              <a:off x="6115625" y="960796"/>
              <a:ext cx="148160" cy="1554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雲朵形 32">
              <a:extLst>
                <a:ext uri="{FF2B5EF4-FFF2-40B4-BE49-F238E27FC236}">
                  <a16:creationId xmlns:a16="http://schemas.microsoft.com/office/drawing/2014/main" id="{8979C648-619A-4944-99E2-AA533EBBBF13}"/>
                </a:ext>
              </a:extLst>
            </p:cNvPr>
            <p:cNvSpPr/>
            <p:nvPr/>
          </p:nvSpPr>
          <p:spPr>
            <a:xfrm rot="19540972">
              <a:off x="5915001" y="720672"/>
              <a:ext cx="229906" cy="229906"/>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5" name="圖片 24">
            <a:extLst>
              <a:ext uri="{FF2B5EF4-FFF2-40B4-BE49-F238E27FC236}">
                <a16:creationId xmlns:a16="http://schemas.microsoft.com/office/drawing/2014/main" id="{3FEEF744-3B98-42A5-9B58-5BE1A054BAB1}"/>
              </a:ext>
            </a:extLst>
          </p:cNvPr>
          <p:cNvPicPr>
            <a:picLocks noChangeAspect="1"/>
          </p:cNvPicPr>
          <p:nvPr/>
        </p:nvPicPr>
        <p:blipFill>
          <a:blip r:embed="rId4">
            <a:duotone>
              <a:schemeClr val="bg2">
                <a:shade val="45000"/>
                <a:satMod val="135000"/>
              </a:schemeClr>
              <a:prstClr val="white"/>
            </a:duotone>
          </a:blip>
          <a:stretch>
            <a:fillRect/>
          </a:stretch>
        </p:blipFill>
        <p:spPr>
          <a:xfrm flipH="1">
            <a:off x="7734134" y="0"/>
            <a:ext cx="4572396" cy="4572396"/>
          </a:xfrm>
          <a:prstGeom prst="rect">
            <a:avLst/>
          </a:prstGeom>
        </p:spPr>
      </p:pic>
    </p:spTree>
    <p:extLst>
      <p:ext uri="{BB962C8B-B14F-4D97-AF65-F5344CB8AC3E}">
        <p14:creationId xmlns:p14="http://schemas.microsoft.com/office/powerpoint/2010/main" val="281734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E3C8"/>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97345" y="2656870"/>
            <a:ext cx="1397307"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a:t>
            </a:r>
            <a:r>
              <a:rPr lang="en-US" altLang="zh-TW" sz="3200" spc="300" dirty="0">
                <a:solidFill>
                  <a:schemeClr val="tx1">
                    <a:lumMod val="75000"/>
                    <a:lumOff val="25000"/>
                  </a:schemeClr>
                </a:solidFill>
                <a:latin typeface="+mj-ea"/>
                <a:ea typeface="+mj-ea"/>
              </a:rPr>
              <a:t>7</a:t>
            </a:r>
          </a:p>
        </p:txBody>
      </p:sp>
      <p:sp>
        <p:nvSpPr>
          <p:cNvPr id="4" name="TextBox 3">
            <a:extLst>
              <a:ext uri="{FF2B5EF4-FFF2-40B4-BE49-F238E27FC236}">
                <a16:creationId xmlns:a16="http://schemas.microsoft.com/office/drawing/2014/main" id="{EEA94A04-6EC3-D7F8-005E-8C392AA0138E}"/>
              </a:ext>
            </a:extLst>
          </p:cNvPr>
          <p:cNvSpPr txBox="1"/>
          <p:nvPr/>
        </p:nvSpPr>
        <p:spPr>
          <a:xfrm>
            <a:off x="4464792" y="3241645"/>
            <a:ext cx="3262432"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競業分析</a:t>
            </a:r>
            <a:endParaRPr lang="ko-KR" altLang="en-US" sz="6000" b="1" dirty="0">
              <a:solidFill>
                <a:schemeClr val="tx1">
                  <a:lumMod val="75000"/>
                  <a:lumOff val="25000"/>
                </a:schemeClr>
              </a:solidFill>
              <a:latin typeface="+mj-ea"/>
              <a:ea typeface="+mj-ea"/>
            </a:endParaRPr>
          </a:p>
        </p:txBody>
      </p:sp>
      <p:sp>
        <p:nvSpPr>
          <p:cNvPr id="5" name="矩形 4">
            <a:extLst>
              <a:ext uri="{FF2B5EF4-FFF2-40B4-BE49-F238E27FC236}">
                <a16:creationId xmlns:a16="http://schemas.microsoft.com/office/drawing/2014/main" id="{9B040104-711F-4F50-92BA-1E99FEFA9381}"/>
              </a:ext>
            </a:extLst>
          </p:cNvPr>
          <p:cNvSpPr/>
          <p:nvPr/>
        </p:nvSpPr>
        <p:spPr>
          <a:xfrm>
            <a:off x="9795933" y="6295152"/>
            <a:ext cx="2314039" cy="487253"/>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1E3C8"/>
              </a:solidFill>
            </a:endParaRPr>
          </a:p>
        </p:txBody>
      </p:sp>
    </p:spTree>
    <p:extLst>
      <p:ext uri="{BB962C8B-B14F-4D97-AF65-F5344CB8AC3E}">
        <p14:creationId xmlns:p14="http://schemas.microsoft.com/office/powerpoint/2010/main" val="2246612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5FACFE0-9C44-4C3E-AA16-5708DFEA8BA3}"/>
              </a:ext>
            </a:extLst>
          </p:cNvPr>
          <p:cNvGraphicFramePr>
            <a:graphicFrameLocks noGrp="1"/>
          </p:cNvGraphicFramePr>
          <p:nvPr>
            <p:extLst>
              <p:ext uri="{D42A27DB-BD31-4B8C-83A1-F6EECF244321}">
                <p14:modId xmlns:p14="http://schemas.microsoft.com/office/powerpoint/2010/main" val="2915314259"/>
              </p:ext>
            </p:extLst>
          </p:nvPr>
        </p:nvGraphicFramePr>
        <p:xfrm>
          <a:off x="0" y="0"/>
          <a:ext cx="12192000" cy="719328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562632140"/>
                    </a:ext>
                  </a:extLst>
                </a:gridCol>
                <a:gridCol w="4064000">
                  <a:extLst>
                    <a:ext uri="{9D8B030D-6E8A-4147-A177-3AD203B41FA5}">
                      <a16:colId xmlns:a16="http://schemas.microsoft.com/office/drawing/2014/main" val="1767484594"/>
                    </a:ext>
                  </a:extLst>
                </a:gridCol>
                <a:gridCol w="4064000">
                  <a:extLst>
                    <a:ext uri="{9D8B030D-6E8A-4147-A177-3AD203B41FA5}">
                      <a16:colId xmlns:a16="http://schemas.microsoft.com/office/drawing/2014/main" val="4153257105"/>
                    </a:ext>
                  </a:extLst>
                </a:gridCol>
              </a:tblGrid>
              <a:tr h="1143000">
                <a:tc>
                  <a:txBody>
                    <a:bodyPr/>
                    <a:lstStyle/>
                    <a:p>
                      <a:pPr algn="ctr"/>
                      <a:endParaRPr lang="zh-TW" altLang="en-US" sz="1600" dirty="0">
                        <a:latin typeface="+mn-lt"/>
                      </a:endParaRPr>
                    </a:p>
                  </a:txBody>
                  <a:tcPr/>
                </a:tc>
                <a:tc>
                  <a:txBody>
                    <a:bodyPr/>
                    <a:lstStyle/>
                    <a:p>
                      <a:pPr algn="ctr"/>
                      <a:r>
                        <a:rPr lang="zh-TW" altLang="en-US" sz="2000" dirty="0">
                          <a:solidFill>
                            <a:schemeClr val="tx1"/>
                          </a:solidFill>
                          <a:latin typeface="+mn-lt"/>
                        </a:rPr>
                        <a:t>宜</a:t>
                      </a:r>
                      <a:r>
                        <a:rPr lang="en-US" altLang="zh-TW" sz="2000" dirty="0">
                          <a:solidFill>
                            <a:schemeClr val="tx1"/>
                          </a:solidFill>
                          <a:latin typeface="+mn-lt"/>
                        </a:rPr>
                        <a:t>~</a:t>
                      </a:r>
                      <a:r>
                        <a:rPr lang="zh-TW" altLang="en-US" sz="2000" dirty="0">
                          <a:solidFill>
                            <a:schemeClr val="tx1"/>
                          </a:solidFill>
                          <a:latin typeface="+mn-lt"/>
                        </a:rPr>
                        <a:t>花現東台灣</a:t>
                      </a:r>
                    </a:p>
                  </a:txBody>
                  <a:tcPr/>
                </a:tc>
                <a:tc>
                  <a:txBody>
                    <a:bodyPr/>
                    <a:lstStyle/>
                    <a:p>
                      <a:pPr algn="ctr"/>
                      <a:r>
                        <a:rPr lang="zh-TW" altLang="en-US" sz="2000" dirty="0">
                          <a:solidFill>
                            <a:schemeClr val="tx1"/>
                          </a:solidFill>
                          <a:latin typeface="+mn-lt"/>
                        </a:rPr>
                        <a:t>雄獅旅遊</a:t>
                      </a:r>
                    </a:p>
                  </a:txBody>
                  <a:tcPr/>
                </a:tc>
                <a:extLst>
                  <a:ext uri="{0D108BD9-81ED-4DB2-BD59-A6C34878D82A}">
                    <a16:rowId xmlns:a16="http://schemas.microsoft.com/office/drawing/2014/main" val="1999700863"/>
                  </a:ext>
                </a:extLst>
              </a:tr>
              <a:tr h="1143000">
                <a:tc>
                  <a:txBody>
                    <a:bodyPr/>
                    <a:lstStyle/>
                    <a:p>
                      <a:pPr algn="ctr"/>
                      <a:r>
                        <a:rPr lang="zh-TW" altLang="en-US" sz="1800" b="1" dirty="0">
                          <a:latin typeface="+mn-lt"/>
                        </a:rPr>
                        <a:t>人數</a:t>
                      </a:r>
                    </a:p>
                  </a:txBody>
                  <a:tcPr>
                    <a:solidFill>
                      <a:srgbClr val="F1E3C8"/>
                    </a:solidFill>
                  </a:tcPr>
                </a:tc>
                <a:tc>
                  <a:txBody>
                    <a:bodyPr/>
                    <a:lstStyle/>
                    <a:p>
                      <a:pPr algn="ctr"/>
                      <a:r>
                        <a:rPr lang="en-US" altLang="zh-TW" sz="1600" kern="1200" dirty="0">
                          <a:effectLst/>
                          <a:latin typeface="+mn-lt"/>
                        </a:rPr>
                        <a:t>5~8</a:t>
                      </a:r>
                      <a:r>
                        <a:rPr lang="zh-TW" altLang="zh-TW" sz="1600" kern="1200" dirty="0">
                          <a:effectLst/>
                          <a:latin typeface="+mn-lt"/>
                        </a:rPr>
                        <a:t>人成團</a:t>
                      </a:r>
                      <a:endParaRPr lang="en-US" altLang="zh-TW" sz="1600" kern="1200" dirty="0">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主打大學生畢業旅行和年輕人想與大自然接觸的渴望 小團制使整體的規劃會更為彈性能與客戶做交涉</a:t>
                      </a:r>
                    </a:p>
                    <a:p>
                      <a:pPr algn="ctr"/>
                      <a:endParaRPr lang="zh-TW" altLang="en-US" sz="1600" dirty="0">
                        <a:latin typeface="+mn-lt"/>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最多</a:t>
                      </a:r>
                      <a:r>
                        <a:rPr lang="en-US" altLang="zh-TW" sz="1600" kern="1200" dirty="0">
                          <a:effectLst/>
                          <a:latin typeface="+mn-lt"/>
                        </a:rPr>
                        <a:t>37</a:t>
                      </a:r>
                      <a:r>
                        <a:rPr lang="zh-TW" altLang="zh-TW" sz="1600" kern="1200" dirty="0">
                          <a:effectLst/>
                          <a:latin typeface="+mn-lt"/>
                        </a:rPr>
                        <a:t>人</a:t>
                      </a:r>
                    </a:p>
                    <a:p>
                      <a:pPr algn="ctr"/>
                      <a:endParaRPr lang="zh-TW" altLang="en-US" sz="1600" dirty="0">
                        <a:latin typeface="+mn-lt"/>
                      </a:endParaRPr>
                    </a:p>
                  </a:txBody>
                  <a:tcPr/>
                </a:tc>
                <a:extLst>
                  <a:ext uri="{0D108BD9-81ED-4DB2-BD59-A6C34878D82A}">
                    <a16:rowId xmlns:a16="http://schemas.microsoft.com/office/drawing/2014/main" val="2620349043"/>
                  </a:ext>
                </a:extLst>
              </a:tr>
              <a:tr h="1143000">
                <a:tc>
                  <a:txBody>
                    <a:bodyPr/>
                    <a:lstStyle/>
                    <a:p>
                      <a:pPr algn="ctr"/>
                      <a:r>
                        <a:rPr lang="zh-TW" altLang="zh-TW" sz="1800" b="1" kern="1200" dirty="0">
                          <a:effectLst/>
                          <a:latin typeface="+mn-lt"/>
                        </a:rPr>
                        <a:t>天數與地點</a:t>
                      </a:r>
                      <a:endParaRPr lang="zh-TW" altLang="en-US" sz="1800" b="1" dirty="0">
                        <a:latin typeface="+mn-lt"/>
                      </a:endParaRPr>
                    </a:p>
                  </a:txBody>
                  <a:tcPr>
                    <a:solidFill>
                      <a:srgbClr val="F1E3C8"/>
                    </a:solidFill>
                  </a:tcPr>
                </a:tc>
                <a:tc>
                  <a:txBody>
                    <a:bodyPr/>
                    <a:lstStyle/>
                    <a:p>
                      <a:pPr algn="ctr"/>
                      <a:r>
                        <a:rPr lang="zh-TW" altLang="zh-TW" sz="1600" kern="1200" dirty="0">
                          <a:effectLst/>
                          <a:latin typeface="+mn-lt"/>
                        </a:rPr>
                        <a:t>四天三夜宜花東</a:t>
                      </a:r>
                      <a:endParaRPr lang="en-US" altLang="zh-TW" sz="1600" kern="1200" dirty="0">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宜花東跨越的距離較大四天能有更多的時間走訪各景點的美景而不只是走馬看花</a:t>
                      </a:r>
                    </a:p>
                    <a:p>
                      <a:pPr algn="ctr"/>
                      <a:endParaRPr lang="zh-TW" altLang="en-US" sz="1600" dirty="0">
                        <a:latin typeface="+mn-lt"/>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三天兩夜花蓮</a:t>
                      </a:r>
                    </a:p>
                    <a:p>
                      <a:pPr algn="ctr"/>
                      <a:endParaRPr lang="zh-TW" altLang="en-US" sz="1600" dirty="0">
                        <a:latin typeface="+mn-lt"/>
                      </a:endParaRPr>
                    </a:p>
                  </a:txBody>
                  <a:tcPr/>
                </a:tc>
                <a:extLst>
                  <a:ext uri="{0D108BD9-81ED-4DB2-BD59-A6C34878D82A}">
                    <a16:rowId xmlns:a16="http://schemas.microsoft.com/office/drawing/2014/main" val="3130057114"/>
                  </a:ext>
                </a:extLst>
              </a:tr>
              <a:tr h="1143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800" b="1" kern="1200" dirty="0">
                          <a:effectLst/>
                          <a:latin typeface="+mn-lt"/>
                        </a:rPr>
                        <a:t>價格</a:t>
                      </a:r>
                    </a:p>
                    <a:p>
                      <a:pPr algn="ctr"/>
                      <a:endParaRPr lang="zh-TW" altLang="en-US" sz="1800" b="1" dirty="0">
                        <a:latin typeface="+mn-lt"/>
                      </a:endParaRPr>
                    </a:p>
                  </a:txBody>
                  <a:tcPr>
                    <a:solidFill>
                      <a:srgbClr val="F1E3C8"/>
                    </a:solidFill>
                  </a:tcPr>
                </a:tc>
                <a:tc>
                  <a:txBody>
                    <a:bodyPr/>
                    <a:lstStyle/>
                    <a:p>
                      <a:pPr algn="ctr"/>
                      <a:r>
                        <a:rPr lang="en-US" altLang="zh-TW" sz="1600" kern="1200" dirty="0">
                          <a:effectLst/>
                          <a:latin typeface="+mn-lt"/>
                        </a:rPr>
                        <a:t>NT12000~14000</a:t>
                      </a:r>
                    </a:p>
                    <a:p>
                      <a:pPr algn="l"/>
                      <a:r>
                        <a:rPr lang="zh-TW" altLang="zh-TW" sz="1600" kern="1200" dirty="0">
                          <a:effectLst/>
                          <a:latin typeface="+mn-lt"/>
                        </a:rPr>
                        <a:t>這邊還沒想 比較便宜就說主打高</a:t>
                      </a:r>
                      <a:r>
                        <a:rPr lang="en-US" altLang="zh-TW" sz="1600" kern="1200" dirty="0">
                          <a:effectLst/>
                          <a:latin typeface="+mn-lt"/>
                        </a:rPr>
                        <a:t>CP</a:t>
                      </a:r>
                      <a:r>
                        <a:rPr lang="zh-TW" altLang="zh-TW" sz="1600" kern="1200" dirty="0">
                          <a:effectLst/>
                          <a:latin typeface="+mn-lt"/>
                        </a:rPr>
                        <a:t>值</a:t>
                      </a:r>
                    </a:p>
                    <a:p>
                      <a:pPr algn="l"/>
                      <a:r>
                        <a:rPr lang="zh-TW" altLang="zh-TW" sz="1600" kern="1200" dirty="0">
                          <a:effectLst/>
                          <a:latin typeface="+mn-lt"/>
                        </a:rPr>
                        <a:t>差不多就說同樣價格 多一天食宿</a:t>
                      </a:r>
                    </a:p>
                    <a:p>
                      <a:pPr algn="ctr"/>
                      <a:endParaRPr lang="zh-TW" altLang="en-US" sz="1600" dirty="0">
                        <a:latin typeface="+mn-lt"/>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TW" sz="1600" kern="1200" dirty="0">
                          <a:effectLst/>
                          <a:latin typeface="+mn-lt"/>
                        </a:rPr>
                        <a:t>NT15000</a:t>
                      </a:r>
                      <a:endParaRPr lang="zh-TW" altLang="zh-TW" sz="1600" kern="1200" dirty="0">
                        <a:effectLst/>
                        <a:latin typeface="+mn-lt"/>
                      </a:endParaRPr>
                    </a:p>
                    <a:p>
                      <a:pPr algn="ctr"/>
                      <a:endParaRPr lang="zh-TW" altLang="en-US" sz="1600" dirty="0">
                        <a:latin typeface="+mn-lt"/>
                      </a:endParaRPr>
                    </a:p>
                  </a:txBody>
                  <a:tcPr/>
                </a:tc>
                <a:extLst>
                  <a:ext uri="{0D108BD9-81ED-4DB2-BD59-A6C34878D82A}">
                    <a16:rowId xmlns:a16="http://schemas.microsoft.com/office/drawing/2014/main" val="1931909821"/>
                  </a:ext>
                </a:extLst>
              </a:tr>
              <a:tr h="1143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800" b="1" kern="1200" dirty="0">
                          <a:effectLst/>
                          <a:latin typeface="+mn-lt"/>
                        </a:rPr>
                        <a:t>下榻地點</a:t>
                      </a:r>
                    </a:p>
                    <a:p>
                      <a:pPr algn="ctr"/>
                      <a:endParaRPr lang="zh-TW" altLang="en-US" sz="1800" b="1" dirty="0">
                        <a:latin typeface="+mn-lt"/>
                      </a:endParaRPr>
                    </a:p>
                  </a:txBody>
                  <a:tcPr>
                    <a:solidFill>
                      <a:srgbClr val="F1E3C8"/>
                    </a:solidFill>
                  </a:tcPr>
                </a:tc>
                <a:tc>
                  <a:txBody>
                    <a:bodyPr/>
                    <a:lstStyle/>
                    <a:p>
                      <a:pPr algn="ctr"/>
                      <a:r>
                        <a:rPr lang="zh-TW" altLang="zh-TW" sz="1600" kern="1200" dirty="0">
                          <a:effectLst/>
                          <a:latin typeface="+mn-lt"/>
                        </a:rPr>
                        <a:t>便宜與包棟民宿</a:t>
                      </a:r>
                      <a:endParaRPr lang="en-US" altLang="zh-TW" sz="1600" kern="1200" dirty="0">
                        <a:effectLst/>
                        <a:latin typeface="+mn-lt"/>
                      </a:endParaRPr>
                    </a:p>
                    <a:p>
                      <a:pPr algn="l"/>
                      <a:r>
                        <a:rPr lang="zh-TW" altLang="zh-TW" sz="1600" kern="1200" dirty="0">
                          <a:effectLst/>
                          <a:latin typeface="+mn-lt"/>
                        </a:rPr>
                        <a:t>年輕族群對於飯店較無要求 主打回憶 </a:t>
                      </a:r>
                    </a:p>
                    <a:p>
                      <a:pPr algn="l"/>
                      <a:r>
                        <a:rPr lang="zh-TW" altLang="zh-TW" sz="1600" kern="1200" dirty="0">
                          <a:effectLst/>
                          <a:latin typeface="+mn-lt"/>
                        </a:rPr>
                        <a:t>包棟民宿能增進小團體之間得情誼</a:t>
                      </a:r>
                    </a:p>
                    <a:p>
                      <a:pPr algn="ctr"/>
                      <a:endParaRPr lang="zh-TW" altLang="en-US" sz="1600" dirty="0">
                        <a:latin typeface="+mn-lt"/>
                      </a:endParaRPr>
                    </a:p>
                  </a:txBody>
                  <a:tcPr/>
                </a:tc>
                <a:tc>
                  <a:txBody>
                    <a:bodyPr/>
                    <a:lstStyle/>
                    <a:p>
                      <a:pPr algn="ctr"/>
                      <a:r>
                        <a:rPr lang="zh-TW" altLang="zh-TW" sz="1600" kern="1200" dirty="0">
                          <a:effectLst/>
                          <a:latin typeface="+mn-lt"/>
                        </a:rPr>
                        <a:t>高級飯店</a:t>
                      </a:r>
                      <a:endParaRPr lang="zh-TW" altLang="en-US" sz="1600" dirty="0">
                        <a:latin typeface="+mn-lt"/>
                      </a:endParaRPr>
                    </a:p>
                  </a:txBody>
                  <a:tcPr/>
                </a:tc>
                <a:extLst>
                  <a:ext uri="{0D108BD9-81ED-4DB2-BD59-A6C34878D82A}">
                    <a16:rowId xmlns:a16="http://schemas.microsoft.com/office/drawing/2014/main" val="1438004830"/>
                  </a:ext>
                </a:extLst>
              </a:tr>
              <a:tr h="1143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800" b="1" kern="1200" dirty="0">
                          <a:effectLst/>
                          <a:latin typeface="+mn-lt"/>
                        </a:rPr>
                        <a:t>活動規劃</a:t>
                      </a:r>
                    </a:p>
                    <a:p>
                      <a:pPr algn="ctr"/>
                      <a:endParaRPr lang="zh-TW" altLang="en-US" sz="1800" b="1" dirty="0">
                        <a:latin typeface="+mn-lt"/>
                      </a:endParaRPr>
                    </a:p>
                  </a:txBody>
                  <a:tcPr>
                    <a:solidFill>
                      <a:srgbClr val="F1E3C8"/>
                    </a:solidFill>
                  </a:tcPr>
                </a:tc>
                <a:tc>
                  <a:txBody>
                    <a:bodyPr/>
                    <a:lstStyle/>
                    <a:p>
                      <a:pPr algn="ctr"/>
                      <a:r>
                        <a:rPr lang="zh-TW" altLang="zh-TW" sz="1600" kern="1200" dirty="0">
                          <a:effectLst/>
                          <a:latin typeface="+mn-lt"/>
                        </a:rPr>
                        <a:t>多體驗類與戶外活動</a:t>
                      </a:r>
                      <a:endParaRPr lang="en-US" altLang="zh-TW" sz="1600" kern="1200" dirty="0">
                        <a:effectLst/>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老人家走不動 我們主打的客群著更豐沛的體力 在活動方面 排的較滿且多為體驗或年輕活動</a:t>
                      </a:r>
                    </a:p>
                    <a:p>
                      <a:pPr algn="ctr"/>
                      <a:endParaRPr lang="zh-TW" altLang="en-US" sz="1600" dirty="0">
                        <a:latin typeface="+mn-lt"/>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600" kern="1200" dirty="0">
                          <a:effectLst/>
                          <a:latin typeface="+mn-lt"/>
                        </a:rPr>
                        <a:t>散步景點</a:t>
                      </a:r>
                    </a:p>
                    <a:p>
                      <a:pPr algn="ctr"/>
                      <a:endParaRPr lang="zh-TW" altLang="en-US" sz="1600" dirty="0">
                        <a:latin typeface="+mn-lt"/>
                      </a:endParaRPr>
                    </a:p>
                  </a:txBody>
                  <a:tcPr/>
                </a:tc>
                <a:extLst>
                  <a:ext uri="{0D108BD9-81ED-4DB2-BD59-A6C34878D82A}">
                    <a16:rowId xmlns:a16="http://schemas.microsoft.com/office/drawing/2014/main" val="172542303"/>
                  </a:ext>
                </a:extLst>
              </a:tr>
            </a:tbl>
          </a:graphicData>
        </a:graphic>
      </p:graphicFrame>
      <p:cxnSp>
        <p:nvCxnSpPr>
          <p:cNvPr id="11" name="直線接點 10">
            <a:extLst>
              <a:ext uri="{FF2B5EF4-FFF2-40B4-BE49-F238E27FC236}">
                <a16:creationId xmlns:a16="http://schemas.microsoft.com/office/drawing/2014/main" id="{CB06F71E-DF05-4137-B5D0-A003B06373DE}"/>
              </a:ext>
            </a:extLst>
          </p:cNvPr>
          <p:cNvCxnSpPr/>
          <p:nvPr/>
        </p:nvCxnSpPr>
        <p:spPr>
          <a:xfrm>
            <a:off x="0" y="0"/>
            <a:ext cx="4080933" cy="1126067"/>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155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28803" y="2656870"/>
            <a:ext cx="1534394"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1</a:t>
            </a: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170636" y="3241645"/>
            <a:ext cx="3850734" cy="1015663"/>
          </a:xfrm>
          <a:prstGeom prst="rect">
            <a:avLst/>
          </a:prstGeom>
          <a:noFill/>
        </p:spPr>
        <p:txBody>
          <a:bodyPr wrap="none" rtlCol="0">
            <a:spAutoFit/>
          </a:bodyPr>
          <a:lstStyle/>
          <a:p>
            <a:pPr algn="ctr"/>
            <a:r>
              <a:rPr lang="en-US" altLang="ko-KR" sz="6000" b="1" dirty="0">
                <a:solidFill>
                  <a:schemeClr val="tx1">
                    <a:lumMod val="75000"/>
                    <a:lumOff val="25000"/>
                  </a:schemeClr>
                </a:solidFill>
                <a:latin typeface="+mj-ea"/>
                <a:ea typeface="+mj-ea"/>
              </a:rPr>
              <a:t>SWOT</a:t>
            </a:r>
            <a:r>
              <a:rPr lang="ko-KR" altLang="en-US" sz="6000" b="1" dirty="0">
                <a:solidFill>
                  <a:schemeClr val="tx1">
                    <a:lumMod val="75000"/>
                    <a:lumOff val="25000"/>
                  </a:schemeClr>
                </a:solidFill>
                <a:latin typeface="+mj-ea"/>
                <a:ea typeface="+mj-ea"/>
              </a:rPr>
              <a:t>分析</a:t>
            </a:r>
          </a:p>
        </p:txBody>
      </p:sp>
      <p:sp>
        <p:nvSpPr>
          <p:cNvPr id="5" name="矩形 4"/>
          <p:cNvSpPr/>
          <p:nvPr/>
        </p:nvSpPr>
        <p:spPr>
          <a:xfrm>
            <a:off x="9736667" y="6295152"/>
            <a:ext cx="2373305"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300157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E3C8"/>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97344" y="2656870"/>
            <a:ext cx="1397307"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a:t>
            </a:r>
            <a:r>
              <a:rPr lang="en-US" altLang="zh-TW" sz="3200" spc="300" dirty="0">
                <a:solidFill>
                  <a:schemeClr val="tx1">
                    <a:lumMod val="75000"/>
                    <a:lumOff val="25000"/>
                  </a:schemeClr>
                </a:solidFill>
                <a:latin typeface="+mj-ea"/>
                <a:ea typeface="+mj-ea"/>
              </a:rPr>
              <a:t>8</a:t>
            </a:r>
          </a:p>
        </p:txBody>
      </p:sp>
      <p:sp>
        <p:nvSpPr>
          <p:cNvPr id="4" name="TextBox 3">
            <a:extLst>
              <a:ext uri="{FF2B5EF4-FFF2-40B4-BE49-F238E27FC236}">
                <a16:creationId xmlns:a16="http://schemas.microsoft.com/office/drawing/2014/main" id="{EEA94A04-6EC3-D7F8-005E-8C392AA0138E}"/>
              </a:ext>
            </a:extLst>
          </p:cNvPr>
          <p:cNvSpPr txBox="1"/>
          <p:nvPr/>
        </p:nvSpPr>
        <p:spPr>
          <a:xfrm>
            <a:off x="4849514" y="3241645"/>
            <a:ext cx="2492990"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預算表</a:t>
            </a:r>
            <a:endParaRPr lang="ko-KR" altLang="en-US" sz="6000" b="1" dirty="0">
              <a:solidFill>
                <a:schemeClr val="tx1">
                  <a:lumMod val="75000"/>
                  <a:lumOff val="25000"/>
                </a:schemeClr>
              </a:solidFill>
              <a:latin typeface="+mj-ea"/>
              <a:ea typeface="+mj-ea"/>
            </a:endParaRPr>
          </a:p>
        </p:txBody>
      </p:sp>
      <p:sp>
        <p:nvSpPr>
          <p:cNvPr id="5" name="矩形 4">
            <a:extLst>
              <a:ext uri="{FF2B5EF4-FFF2-40B4-BE49-F238E27FC236}">
                <a16:creationId xmlns:a16="http://schemas.microsoft.com/office/drawing/2014/main" id="{7ABE6DB2-5224-499D-A6D1-D0F1BE6D9484}"/>
              </a:ext>
            </a:extLst>
          </p:cNvPr>
          <p:cNvSpPr/>
          <p:nvPr/>
        </p:nvSpPr>
        <p:spPr>
          <a:xfrm>
            <a:off x="9795933" y="6295152"/>
            <a:ext cx="2314039" cy="487253"/>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1E3C8"/>
              </a:solidFill>
            </a:endParaRPr>
          </a:p>
        </p:txBody>
      </p:sp>
    </p:spTree>
    <p:extLst>
      <p:ext uri="{BB962C8B-B14F-4D97-AF65-F5344CB8AC3E}">
        <p14:creationId xmlns:p14="http://schemas.microsoft.com/office/powerpoint/2010/main" val="1372801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FC9021F-1E8F-458A-A8C5-4A2E9C0B9913}"/>
              </a:ext>
            </a:extLst>
          </p:cNvPr>
          <p:cNvSpPr txBox="1"/>
          <p:nvPr/>
        </p:nvSpPr>
        <p:spPr>
          <a:xfrm>
            <a:off x="4608929" y="1188134"/>
            <a:ext cx="2999539" cy="369332"/>
          </a:xfrm>
          <a:prstGeom prst="rect">
            <a:avLst/>
          </a:prstGeom>
          <a:noFill/>
        </p:spPr>
        <p:txBody>
          <a:bodyPr wrap="none" rtlCol="0">
            <a:spAutoFit/>
          </a:bodyPr>
          <a:lstStyle/>
          <a:p>
            <a:pPr algn="ctr"/>
            <a:r>
              <a:rPr lang="ko-KR" altLang="en-US" b="1" dirty="0">
                <a:solidFill>
                  <a:schemeClr val="bg1"/>
                </a:solidFill>
              </a:rPr>
              <a:t>한 줄로 요약 내용을 입력하세요</a:t>
            </a:r>
          </a:p>
        </p:txBody>
      </p:sp>
      <p:sp>
        <p:nvSpPr>
          <p:cNvPr id="9" name="矩形 8"/>
          <p:cNvSpPr/>
          <p:nvPr/>
        </p:nvSpPr>
        <p:spPr>
          <a:xfrm>
            <a:off x="9694334" y="6235885"/>
            <a:ext cx="2347905" cy="4872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graphicFrame>
        <p:nvGraphicFramePr>
          <p:cNvPr id="3" name="表格 2">
            <a:extLst>
              <a:ext uri="{FF2B5EF4-FFF2-40B4-BE49-F238E27FC236}">
                <a16:creationId xmlns:a16="http://schemas.microsoft.com/office/drawing/2014/main" id="{71D977FC-FAB6-4166-9F4B-D15BC6652F1D}"/>
              </a:ext>
            </a:extLst>
          </p:cNvPr>
          <p:cNvGraphicFramePr>
            <a:graphicFrameLocks noGrp="1"/>
          </p:cNvGraphicFramePr>
          <p:nvPr>
            <p:extLst>
              <p:ext uri="{D42A27DB-BD31-4B8C-83A1-F6EECF244321}">
                <p14:modId xmlns:p14="http://schemas.microsoft.com/office/powerpoint/2010/main" val="2047221647"/>
              </p:ext>
            </p:extLst>
          </p:nvPr>
        </p:nvGraphicFramePr>
        <p:xfrm>
          <a:off x="0" y="0"/>
          <a:ext cx="12192000" cy="6857997"/>
        </p:xfrm>
        <a:graphic>
          <a:graphicData uri="http://schemas.openxmlformats.org/drawingml/2006/table">
            <a:tbl>
              <a:tblPr firstRow="1" firstCol="1" bandRow="1">
                <a:tableStyleId>{00A15C55-8517-42AA-B614-E9B94910E393}</a:tableStyleId>
              </a:tblPr>
              <a:tblGrid>
                <a:gridCol w="1871133">
                  <a:extLst>
                    <a:ext uri="{9D8B030D-6E8A-4147-A177-3AD203B41FA5}">
                      <a16:colId xmlns:a16="http://schemas.microsoft.com/office/drawing/2014/main" val="560213949"/>
                    </a:ext>
                  </a:extLst>
                </a:gridCol>
                <a:gridCol w="2472267">
                  <a:extLst>
                    <a:ext uri="{9D8B030D-6E8A-4147-A177-3AD203B41FA5}">
                      <a16:colId xmlns:a16="http://schemas.microsoft.com/office/drawing/2014/main" val="3037702158"/>
                    </a:ext>
                  </a:extLst>
                </a:gridCol>
                <a:gridCol w="3019425">
                  <a:extLst>
                    <a:ext uri="{9D8B030D-6E8A-4147-A177-3AD203B41FA5}">
                      <a16:colId xmlns:a16="http://schemas.microsoft.com/office/drawing/2014/main" val="1618823344"/>
                    </a:ext>
                  </a:extLst>
                </a:gridCol>
                <a:gridCol w="2627842">
                  <a:extLst>
                    <a:ext uri="{9D8B030D-6E8A-4147-A177-3AD203B41FA5}">
                      <a16:colId xmlns:a16="http://schemas.microsoft.com/office/drawing/2014/main" val="2814555279"/>
                    </a:ext>
                  </a:extLst>
                </a:gridCol>
                <a:gridCol w="2201333">
                  <a:extLst>
                    <a:ext uri="{9D8B030D-6E8A-4147-A177-3AD203B41FA5}">
                      <a16:colId xmlns:a16="http://schemas.microsoft.com/office/drawing/2014/main" val="1785626502"/>
                    </a:ext>
                  </a:extLst>
                </a:gridCol>
              </a:tblGrid>
              <a:tr h="313518">
                <a:tc>
                  <a:txBody>
                    <a:bodyPr/>
                    <a:lstStyle/>
                    <a:p>
                      <a:pPr algn="ctr">
                        <a:spcAft>
                          <a:spcPts val="0"/>
                        </a:spcAft>
                      </a:pPr>
                      <a:r>
                        <a:rPr lang="en-US" sz="1400">
                          <a:ln>
                            <a:noFill/>
                          </a:ln>
                          <a:solidFill>
                            <a:schemeClr val="tx1"/>
                          </a:solidFill>
                          <a:effectLst/>
                        </a:rPr>
                        <a:t> </a:t>
                      </a:r>
                      <a:endParaRPr lang="zh-TW" sz="1400">
                        <a:ln>
                          <a:noFill/>
                        </a:ln>
                        <a:solidFill>
                          <a:schemeClr val="tx1"/>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solidFill>
                            <a:schemeClr val="tx1"/>
                          </a:solidFill>
                          <a:effectLst/>
                        </a:rPr>
                        <a:t>第一天</a:t>
                      </a:r>
                      <a:endParaRPr lang="zh-TW" sz="140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a:ln>
                            <a:noFill/>
                          </a:ln>
                          <a:solidFill>
                            <a:schemeClr val="tx1"/>
                          </a:solidFill>
                          <a:effectLst/>
                        </a:rPr>
                        <a:t>第二天</a:t>
                      </a:r>
                      <a:endParaRPr lang="zh-TW" sz="140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dirty="0">
                          <a:ln>
                            <a:noFill/>
                          </a:ln>
                          <a:solidFill>
                            <a:schemeClr val="tx1"/>
                          </a:solidFill>
                          <a:effectLst/>
                        </a:rPr>
                        <a:t>第三天</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dirty="0">
                          <a:ln>
                            <a:noFill/>
                          </a:ln>
                          <a:solidFill>
                            <a:schemeClr val="tx1"/>
                          </a:solidFill>
                          <a:effectLst/>
                        </a:rPr>
                        <a:t>第四天</a:t>
                      </a:r>
                      <a:endParaRPr lang="zh-TW" sz="1400" dirty="0">
                        <a:ln>
                          <a:noFill/>
                        </a:ln>
                        <a:solidFill>
                          <a:schemeClr val="tx1"/>
                        </a:solidFill>
                        <a:effectLst/>
                        <a:latin typeface="PingFang TC Semibold"/>
                        <a:ea typeface="Arial Unicode MS"/>
                        <a:cs typeface="Arial Unicode MS"/>
                      </a:endParaRPr>
                    </a:p>
                  </a:txBody>
                  <a:tcPr marL="38317" marR="38317" marT="38317" marB="38317"/>
                </a:tc>
                <a:extLst>
                  <a:ext uri="{0D108BD9-81ED-4DB2-BD59-A6C34878D82A}">
                    <a16:rowId xmlns:a16="http://schemas.microsoft.com/office/drawing/2014/main" val="2353236131"/>
                  </a:ext>
                </a:extLst>
              </a:tr>
              <a:tr h="774853">
                <a:tc>
                  <a:txBody>
                    <a:bodyPr/>
                    <a:lstStyle/>
                    <a:p>
                      <a:pPr algn="ctr">
                        <a:spcAft>
                          <a:spcPts val="0"/>
                        </a:spcAft>
                      </a:pPr>
                      <a:r>
                        <a:rPr lang="en-US" sz="1400" dirty="0">
                          <a:ln>
                            <a:noFill/>
                          </a:ln>
                          <a:solidFill>
                            <a:schemeClr val="tx1"/>
                          </a:solidFill>
                          <a:effectLst/>
                        </a:rPr>
                        <a:t> </a:t>
                      </a:r>
                      <a:r>
                        <a:rPr lang="zh-TW" sz="1400" dirty="0">
                          <a:ln>
                            <a:noFill/>
                          </a:ln>
                          <a:solidFill>
                            <a:schemeClr val="tx1"/>
                          </a:solidFill>
                          <a:effectLst/>
                        </a:rPr>
                        <a:t>早餐</a:t>
                      </a:r>
                    </a:p>
                    <a:p>
                      <a:pPr algn="ctr">
                        <a:spcAft>
                          <a:spcPts val="0"/>
                        </a:spcAft>
                      </a:pPr>
                      <a:r>
                        <a:rPr lang="en-US" sz="1400" dirty="0">
                          <a:ln>
                            <a:noFill/>
                          </a:ln>
                          <a:solidFill>
                            <a:schemeClr val="tx1"/>
                          </a:solidFill>
                          <a:effectLst/>
                        </a:rPr>
                        <a:t> </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a:ln>
                            <a:noFill/>
                          </a:ln>
                          <a:effectLst/>
                        </a:rPr>
                        <a:t>無</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宜蘭名店「長虹早點」</a:t>
                      </a:r>
                      <a:r>
                        <a:rPr lang="en-US" sz="1400">
                          <a:ln>
                            <a:noFill/>
                          </a:ln>
                          <a:effectLst/>
                        </a:rPr>
                        <a:t>150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飯店內享用</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飯店內享用</a:t>
                      </a: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1208571599"/>
                  </a:ext>
                </a:extLst>
              </a:tr>
              <a:tr h="774853">
                <a:tc>
                  <a:txBody>
                    <a:bodyPr/>
                    <a:lstStyle/>
                    <a:p>
                      <a:pPr algn="ctr">
                        <a:spcAft>
                          <a:spcPts val="0"/>
                        </a:spcAft>
                      </a:pPr>
                      <a:r>
                        <a:rPr lang="en-US" sz="1400" dirty="0">
                          <a:ln>
                            <a:noFill/>
                          </a:ln>
                          <a:solidFill>
                            <a:schemeClr val="tx1"/>
                          </a:solidFill>
                          <a:effectLst/>
                        </a:rPr>
                        <a:t> </a:t>
                      </a:r>
                      <a:r>
                        <a:rPr lang="zh-TW" sz="1400" dirty="0">
                          <a:ln>
                            <a:noFill/>
                          </a:ln>
                          <a:solidFill>
                            <a:schemeClr val="tx1"/>
                          </a:solidFill>
                          <a:effectLst/>
                        </a:rPr>
                        <a:t>午餐</a:t>
                      </a:r>
                    </a:p>
                    <a:p>
                      <a:pPr algn="ctr">
                        <a:spcAft>
                          <a:spcPts val="0"/>
                        </a:spcAft>
                      </a:pPr>
                      <a:r>
                        <a:rPr lang="en-US" sz="1400" dirty="0">
                          <a:ln>
                            <a:noFill/>
                          </a:ln>
                          <a:solidFill>
                            <a:schemeClr val="tx1"/>
                          </a:solidFill>
                          <a:effectLst/>
                        </a:rPr>
                        <a:t> </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dirty="0">
                          <a:ln>
                            <a:noFill/>
                          </a:ln>
                          <a:effectLst/>
                        </a:rPr>
                        <a:t>百匯窯烤雞餐廳用餐 </a:t>
                      </a:r>
                      <a:r>
                        <a:rPr lang="en-US" sz="1400" dirty="0">
                          <a:ln>
                            <a:noFill/>
                          </a:ln>
                          <a:effectLst/>
                        </a:rPr>
                        <a:t>500 </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慕名私房料理享用原住民料理 </a:t>
                      </a:r>
                      <a:r>
                        <a:rPr lang="en-US" sz="1400" dirty="0">
                          <a:ln>
                            <a:noFill/>
                          </a:ln>
                          <a:effectLst/>
                        </a:rPr>
                        <a:t>500</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池上翠華小館享用午餐 </a:t>
                      </a:r>
                      <a:r>
                        <a:rPr lang="en-US" sz="1400">
                          <a:ln>
                            <a:noFill/>
                          </a:ln>
                          <a:effectLst/>
                        </a:rPr>
                        <a:t>500 </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13:00</a:t>
                      </a:r>
                      <a:r>
                        <a:rPr lang="zh-TW" sz="1400" dirty="0">
                          <a:ln>
                            <a:noFill/>
                          </a:ln>
                          <a:effectLst/>
                        </a:rPr>
                        <a:t>星巴克回欄門市 拍照吃點心 </a:t>
                      </a:r>
                      <a:r>
                        <a:rPr lang="en-US" sz="1400" dirty="0">
                          <a:ln>
                            <a:noFill/>
                          </a:ln>
                          <a:effectLst/>
                        </a:rPr>
                        <a:t>(</a:t>
                      </a:r>
                      <a:r>
                        <a:rPr lang="zh-TW" sz="1400" dirty="0">
                          <a:ln>
                            <a:noFill/>
                          </a:ln>
                          <a:effectLst/>
                        </a:rPr>
                        <a:t>自理</a:t>
                      </a:r>
                      <a:r>
                        <a:rPr lang="en-US" sz="1400" dirty="0">
                          <a:ln>
                            <a:noFill/>
                          </a:ln>
                          <a:effectLst/>
                        </a:rPr>
                        <a:t>)</a:t>
                      </a: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1406992272"/>
                  </a:ext>
                </a:extLst>
              </a:tr>
              <a:tr h="618143">
                <a:tc>
                  <a:txBody>
                    <a:bodyPr/>
                    <a:lstStyle/>
                    <a:p>
                      <a:pPr algn="ctr">
                        <a:spcAft>
                          <a:spcPts val="0"/>
                        </a:spcAft>
                      </a:pPr>
                      <a:r>
                        <a:rPr lang="zh-TW" sz="1400" dirty="0">
                          <a:ln>
                            <a:noFill/>
                          </a:ln>
                          <a:solidFill>
                            <a:schemeClr val="tx1"/>
                          </a:solidFill>
                          <a:effectLst/>
                        </a:rPr>
                        <a:t>晚餐</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en-US" sz="1400" dirty="0">
                          <a:ln>
                            <a:noFill/>
                          </a:ln>
                          <a:effectLst/>
                        </a:rPr>
                        <a:t>18:30</a:t>
                      </a:r>
                      <a:r>
                        <a:rPr lang="zh-TW" sz="1400" dirty="0">
                          <a:ln>
                            <a:noFill/>
                          </a:ln>
                          <a:effectLst/>
                        </a:rPr>
                        <a:t>前往羅東市區</a:t>
                      </a:r>
                      <a:r>
                        <a:rPr lang="en-US" sz="1400" dirty="0">
                          <a:ln>
                            <a:noFill/>
                          </a:ln>
                          <a:effectLst/>
                        </a:rPr>
                        <a:t>  (</a:t>
                      </a:r>
                      <a:r>
                        <a:rPr lang="zh-TW" sz="1400" dirty="0">
                          <a:ln>
                            <a:noFill/>
                          </a:ln>
                          <a:effectLst/>
                        </a:rPr>
                        <a:t>自理</a:t>
                      </a:r>
                      <a:r>
                        <a:rPr lang="en-US" sz="1400" dirty="0">
                          <a:ln>
                            <a:noFill/>
                          </a:ln>
                          <a:effectLst/>
                        </a:rPr>
                        <a:t>)</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立德布洛灣山月村餐廳 享用原住民餐 </a:t>
                      </a:r>
                      <a:r>
                        <a:rPr lang="en-US" sz="1400" dirty="0">
                          <a:ln>
                            <a:noFill/>
                          </a:ln>
                          <a:effectLst/>
                        </a:rPr>
                        <a:t>500</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星星部落景觀咖啡 </a:t>
                      </a:r>
                      <a:r>
                        <a:rPr lang="en-US" sz="1400">
                          <a:ln>
                            <a:noFill/>
                          </a:ln>
                          <a:effectLst/>
                        </a:rPr>
                        <a:t>400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TW" altLang="zh-TW" sz="1400" dirty="0">
                          <a:ln>
                            <a:noFill/>
                          </a:ln>
                          <a:effectLst/>
                        </a:rPr>
                        <a:t>無</a:t>
                      </a:r>
                      <a:endParaRPr lang="zh-TW" altLang="zh-TW" sz="1400" dirty="0">
                        <a:ln>
                          <a:noFill/>
                        </a:ln>
                        <a:solidFill>
                          <a:srgbClr val="000000"/>
                        </a:solidFill>
                        <a:effectLst/>
                        <a:latin typeface="PingFang TC Regular"/>
                        <a:ea typeface="Arial Unicode MS"/>
                        <a:cs typeface="Arial Unicode MS"/>
                      </a:endParaRPr>
                    </a:p>
                    <a:p>
                      <a:pPr algn="ctr">
                        <a:spcAft>
                          <a:spcPts val="0"/>
                        </a:spcAft>
                      </a:pP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3075849477"/>
                  </a:ext>
                </a:extLst>
              </a:tr>
              <a:tr h="618143">
                <a:tc>
                  <a:txBody>
                    <a:bodyPr/>
                    <a:lstStyle/>
                    <a:p>
                      <a:pPr algn="ctr">
                        <a:spcAft>
                          <a:spcPts val="0"/>
                        </a:spcAft>
                      </a:pPr>
                      <a:r>
                        <a:rPr lang="zh-TW" sz="1400" dirty="0">
                          <a:ln>
                            <a:noFill/>
                          </a:ln>
                          <a:solidFill>
                            <a:schemeClr val="tx1"/>
                          </a:solidFill>
                          <a:effectLst/>
                        </a:rPr>
                        <a:t>住宿</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a:ln>
                            <a:noFill/>
                          </a:ln>
                          <a:effectLst/>
                        </a:rPr>
                        <a:t>參加壹民宿 </a:t>
                      </a:r>
                      <a:r>
                        <a:rPr lang="en-US" sz="1400">
                          <a:ln>
                            <a:noFill/>
                          </a:ln>
                          <a:effectLst/>
                        </a:rPr>
                        <a:t> 1600~1150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13:30</a:t>
                      </a:r>
                      <a:r>
                        <a:rPr lang="zh-TW" sz="1400">
                          <a:ln>
                            <a:noFill/>
                          </a:ln>
                          <a:effectLst/>
                        </a:rPr>
                        <a:t>花蓮壽豐農場小龍蝦現抓現烤體驗 </a:t>
                      </a:r>
                      <a:r>
                        <a:rPr lang="en-US" sz="1400">
                          <a:ln>
                            <a:noFill/>
                          </a:ln>
                          <a:effectLst/>
                        </a:rPr>
                        <a:t>400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趣淘漫旅 </a:t>
                      </a:r>
                      <a:r>
                        <a:rPr lang="en-US" sz="1400" dirty="0">
                          <a:ln>
                            <a:noFill/>
                          </a:ln>
                          <a:effectLst/>
                        </a:rPr>
                        <a:t>1300</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3532217776"/>
                  </a:ext>
                </a:extLst>
              </a:tr>
              <a:tr h="618143">
                <a:tc rowSpan="4">
                  <a:txBody>
                    <a:bodyPr/>
                    <a:lstStyle/>
                    <a:p>
                      <a:pPr algn="ctr">
                        <a:spcAft>
                          <a:spcPts val="0"/>
                        </a:spcAft>
                      </a:pPr>
                      <a:r>
                        <a:rPr lang="zh-TW" sz="1400" dirty="0">
                          <a:ln>
                            <a:noFill/>
                          </a:ln>
                          <a:solidFill>
                            <a:schemeClr val="tx1"/>
                          </a:solidFill>
                          <a:effectLst/>
                        </a:rPr>
                        <a:t>娛樂</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r>
                        <a:rPr lang="zh-TW" sz="1400">
                          <a:ln>
                            <a:noFill/>
                          </a:ln>
                          <a:effectLst/>
                        </a:rPr>
                        <a:t>於安農溪泛舟報到 </a:t>
                      </a:r>
                      <a:r>
                        <a:rPr lang="en-US" sz="1400">
                          <a:ln>
                            <a:noFill/>
                          </a:ln>
                          <a:effectLst/>
                        </a:rPr>
                        <a:t>800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15:30</a:t>
                      </a:r>
                      <a:r>
                        <a:rPr lang="zh-TW" sz="1400">
                          <a:ln>
                            <a:noFill/>
                          </a:ln>
                          <a:effectLst/>
                        </a:rPr>
                        <a:t>原野牧場 欣賞七星潭順便喝羊奶與看羊 </a:t>
                      </a:r>
                      <a:r>
                        <a:rPr lang="en-US" sz="1400">
                          <a:ln>
                            <a:noFill/>
                          </a:ln>
                          <a:effectLst/>
                        </a:rPr>
                        <a:t>200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鐵花村音樂聚落 </a:t>
                      </a:r>
                      <a:r>
                        <a:rPr lang="en-US" sz="1400">
                          <a:ln>
                            <a:noFill/>
                          </a:ln>
                          <a:effectLst/>
                        </a:rPr>
                        <a:t>(</a:t>
                      </a:r>
                      <a:r>
                        <a:rPr lang="zh-TW" sz="1400">
                          <a:ln>
                            <a:noFill/>
                          </a:ln>
                          <a:effectLst/>
                        </a:rPr>
                        <a:t>自理</a:t>
                      </a:r>
                      <a:r>
                        <a:rPr lang="en-US" sz="1400">
                          <a:ln>
                            <a:noFill/>
                          </a:ln>
                          <a:effectLst/>
                        </a:rPr>
                        <a:t>)</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 </a:t>
                      </a: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921697726"/>
                  </a:ext>
                </a:extLst>
              </a:tr>
              <a:tr h="788497">
                <a:tc vMerge="1">
                  <a:txBody>
                    <a:bodyPr/>
                    <a:lstStyle/>
                    <a:p>
                      <a:endParaRPr lang="zh-TW" altLang="en-US"/>
                    </a:p>
                  </a:txBody>
                  <a:tcPr/>
                </a:tc>
                <a:tc>
                  <a:txBody>
                    <a:bodyPr/>
                    <a:lstStyle/>
                    <a:p>
                      <a:pPr algn="ctr">
                        <a:spcAft>
                          <a:spcPts val="0"/>
                        </a:spcAft>
                      </a:pPr>
                      <a:r>
                        <a:rPr lang="en-US" sz="1400">
                          <a:ln>
                            <a:noFill/>
                          </a:ln>
                          <a:effectLst/>
                        </a:rPr>
                        <a:t>12:30</a:t>
                      </a:r>
                      <a:r>
                        <a:rPr lang="zh-TW" sz="1400">
                          <a:ln>
                            <a:noFill/>
                          </a:ln>
                          <a:effectLst/>
                        </a:rPr>
                        <a:t>斑比山丘與小鹿拍照</a:t>
                      </a:r>
                      <a:r>
                        <a:rPr lang="en-US" sz="1400">
                          <a:ln>
                            <a:noFill/>
                          </a:ln>
                          <a:effectLst/>
                        </a:rPr>
                        <a:t> 200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9:30</a:t>
                      </a:r>
                      <a:r>
                        <a:rPr lang="zh-TW" sz="1400" dirty="0">
                          <a:ln>
                            <a:noFill/>
                          </a:ln>
                          <a:effectLst/>
                        </a:rPr>
                        <a:t>花蓮太魯閣國家公園</a:t>
                      </a:r>
                      <a:r>
                        <a:rPr lang="en-US" sz="1400" dirty="0">
                          <a:ln>
                            <a:noFill/>
                          </a:ln>
                          <a:effectLst/>
                        </a:rPr>
                        <a:t>(</a:t>
                      </a:r>
                      <a:r>
                        <a:rPr lang="zh-TW" sz="1400" dirty="0">
                          <a:ln>
                            <a:noFill/>
                          </a:ln>
                          <a:effectLst/>
                        </a:rPr>
                        <a:t>布洛灣台地賞楓</a:t>
                      </a:r>
                      <a:r>
                        <a:rPr lang="en-US" sz="1400" dirty="0">
                          <a:ln>
                            <a:noFill/>
                          </a:ln>
                          <a:effectLst/>
                        </a:rPr>
                        <a:t>+</a:t>
                      </a:r>
                      <a:r>
                        <a:rPr lang="zh-TW" sz="1400" dirty="0">
                          <a:ln>
                            <a:noFill/>
                          </a:ln>
                          <a:effectLst/>
                        </a:rPr>
                        <a:t>布洛灣吊橋 </a:t>
                      </a:r>
                      <a:r>
                        <a:rPr lang="en-US" sz="1400" dirty="0">
                          <a:ln>
                            <a:noFill/>
                          </a:ln>
                          <a:effectLst/>
                        </a:rPr>
                        <a:t>200</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dirty="0">
                          <a:ln>
                            <a:noFill/>
                          </a:ln>
                          <a:effectLst/>
                        </a:rPr>
                        <a:t>台東栗松野溪溫泉 </a:t>
                      </a:r>
                      <a:r>
                        <a:rPr lang="en-US" sz="1400" dirty="0">
                          <a:ln>
                            <a:noFill/>
                          </a:ln>
                          <a:effectLst/>
                        </a:rPr>
                        <a:t>free</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 </a:t>
                      </a:r>
                      <a:endParaRPr lang="zh-TW" sz="140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2366255178"/>
                  </a:ext>
                </a:extLst>
              </a:tr>
              <a:tr h="774853">
                <a:tc vMerge="1">
                  <a:txBody>
                    <a:bodyPr/>
                    <a:lstStyle/>
                    <a:p>
                      <a:endParaRPr lang="zh-TW" altLang="en-US"/>
                    </a:p>
                  </a:txBody>
                  <a:tcPr/>
                </a:tc>
                <a:tc>
                  <a:txBody>
                    <a:bodyPr/>
                    <a:lstStyle/>
                    <a:p>
                      <a:pPr algn="ctr">
                        <a:spcAft>
                          <a:spcPts val="0"/>
                        </a:spcAft>
                      </a:pPr>
                      <a:r>
                        <a:rPr lang="en-US" sz="1400">
                          <a:ln>
                            <a:noFill/>
                          </a:ln>
                          <a:effectLst/>
                        </a:rPr>
                        <a:t> </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19:00</a:t>
                      </a:r>
                      <a:r>
                        <a:rPr lang="zh-TW" sz="1400">
                          <a:ln>
                            <a:noFill/>
                          </a:ln>
                          <a:effectLst/>
                        </a:rPr>
                        <a:t>入住飯店</a:t>
                      </a:r>
                    </a:p>
                    <a:p>
                      <a:pPr algn="ctr">
                        <a:spcAft>
                          <a:spcPts val="0"/>
                        </a:spcAft>
                      </a:pPr>
                      <a:r>
                        <a:rPr lang="zh-TW" sz="1400">
                          <a:ln>
                            <a:noFill/>
                          </a:ln>
                          <a:effectLst/>
                        </a:rPr>
                        <a:t>麗格休閒飯店 </a:t>
                      </a:r>
                      <a:r>
                        <a:rPr lang="en-US" sz="1400">
                          <a:ln>
                            <a:noFill/>
                          </a:ln>
                          <a:effectLst/>
                        </a:rPr>
                        <a:t>LIGA HOTEL 1200</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自由活動</a:t>
                      </a:r>
                    </a:p>
                    <a:p>
                      <a:pPr algn="ctr">
                        <a:spcAft>
                          <a:spcPts val="0"/>
                        </a:spcAft>
                      </a:pPr>
                      <a:r>
                        <a:rPr lang="zh-TW" sz="1400">
                          <a:ln>
                            <a:noFill/>
                          </a:ln>
                          <a:effectLst/>
                        </a:rPr>
                        <a:t>可逛台東市區 </a:t>
                      </a:r>
                      <a:r>
                        <a:rPr lang="en-US" sz="1400">
                          <a:ln>
                            <a:noFill/>
                          </a:ln>
                          <a:effectLst/>
                        </a:rPr>
                        <a:t>(</a:t>
                      </a:r>
                      <a:r>
                        <a:rPr lang="zh-TW" sz="1400">
                          <a:ln>
                            <a:noFill/>
                          </a:ln>
                          <a:effectLst/>
                        </a:rPr>
                        <a:t>自理</a:t>
                      </a:r>
                      <a:r>
                        <a:rPr lang="en-US" sz="1400">
                          <a:ln>
                            <a:noFill/>
                          </a:ln>
                          <a:effectLst/>
                        </a:rPr>
                        <a:t>)</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 </a:t>
                      </a: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3349141290"/>
                  </a:ext>
                </a:extLst>
              </a:tr>
              <a:tr h="788497">
                <a:tc vMerge="1">
                  <a:txBody>
                    <a:bodyPr/>
                    <a:lstStyle/>
                    <a:p>
                      <a:endParaRPr lang="zh-TW" altLang="en-US"/>
                    </a:p>
                  </a:txBody>
                  <a:tcPr/>
                </a:tc>
                <a:tc>
                  <a:txBody>
                    <a:bodyPr/>
                    <a:lstStyle/>
                    <a:p>
                      <a:pPr algn="ctr">
                        <a:spcAft>
                          <a:spcPts val="0"/>
                        </a:spcAft>
                      </a:pPr>
                      <a:r>
                        <a:rPr lang="en-US" sz="1400" dirty="0">
                          <a:ln>
                            <a:noFill/>
                          </a:ln>
                          <a:effectLst/>
                        </a:rPr>
                        <a:t> </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19:00</a:t>
                      </a:r>
                      <a:r>
                        <a:rPr lang="zh-TW" sz="1400">
                          <a:ln>
                            <a:noFill/>
                          </a:ln>
                          <a:effectLst/>
                        </a:rPr>
                        <a:t>之後自由活動 可逛花蓮市區 東大門夜市等</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8:30</a:t>
                      </a:r>
                      <a:r>
                        <a:rPr lang="zh-TW" sz="1400" dirty="0">
                          <a:ln>
                            <a:noFill/>
                          </a:ln>
                          <a:effectLst/>
                        </a:rPr>
                        <a:t>出發前往台東</a:t>
                      </a:r>
                    </a:p>
                    <a:p>
                      <a:pPr algn="ctr">
                        <a:spcAft>
                          <a:spcPts val="0"/>
                        </a:spcAft>
                      </a:pPr>
                      <a:r>
                        <a:rPr lang="en-US" sz="1400" dirty="0">
                          <a:ln>
                            <a:noFill/>
                          </a:ln>
                          <a:effectLst/>
                        </a:rPr>
                        <a:t>10:30 </a:t>
                      </a:r>
                      <a:r>
                        <a:rPr lang="zh-TW" sz="1400" dirty="0">
                          <a:ln>
                            <a:noFill/>
                          </a:ln>
                          <a:effectLst/>
                        </a:rPr>
                        <a:t>伯朗大道租腳踏車 拍照晃晃 </a:t>
                      </a:r>
                      <a:r>
                        <a:rPr lang="en-US" sz="1400" dirty="0">
                          <a:ln>
                            <a:noFill/>
                          </a:ln>
                          <a:effectLst/>
                        </a:rPr>
                        <a:t>150</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a:ln>
                            <a:noFill/>
                          </a:ln>
                          <a:effectLst/>
                        </a:rPr>
                        <a:t> </a:t>
                      </a:r>
                      <a:endParaRPr lang="zh-TW" sz="140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475694871"/>
                  </a:ext>
                </a:extLst>
              </a:tr>
              <a:tr h="788497">
                <a:tc>
                  <a:txBody>
                    <a:bodyPr/>
                    <a:lstStyle/>
                    <a:p>
                      <a:pPr algn="ctr">
                        <a:spcAft>
                          <a:spcPts val="0"/>
                        </a:spcAft>
                      </a:pPr>
                      <a:r>
                        <a:rPr lang="en-US" sz="1400" dirty="0">
                          <a:ln>
                            <a:noFill/>
                          </a:ln>
                          <a:solidFill>
                            <a:schemeClr val="tx1"/>
                          </a:solidFill>
                          <a:effectLst/>
                        </a:rPr>
                        <a:t>  </a:t>
                      </a:r>
                      <a:r>
                        <a:rPr lang="zh-TW" sz="1400" dirty="0">
                          <a:ln>
                            <a:noFill/>
                          </a:ln>
                          <a:solidFill>
                            <a:schemeClr val="tx1"/>
                          </a:solidFill>
                          <a:effectLst/>
                        </a:rPr>
                        <a:t>交通</a:t>
                      </a:r>
                      <a:endParaRPr lang="zh-TW" sz="1400" dirty="0">
                        <a:ln>
                          <a:noFill/>
                        </a:ln>
                        <a:solidFill>
                          <a:schemeClr val="tx1"/>
                        </a:solidFill>
                        <a:effectLst/>
                        <a:latin typeface="PingFang TC Semibold"/>
                        <a:ea typeface="Arial Unicode MS"/>
                        <a:cs typeface="Arial Unicode MS"/>
                      </a:endParaRPr>
                    </a:p>
                  </a:txBody>
                  <a:tcPr marL="38317" marR="38317" marT="38317" marB="38317"/>
                </a:tc>
                <a:tc>
                  <a:txBody>
                    <a:bodyPr/>
                    <a:lstStyle/>
                    <a:p>
                      <a:pPr algn="ctr">
                        <a:spcAft>
                          <a:spcPts val="0"/>
                        </a:spcAft>
                      </a:pP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zh-TW" sz="1400">
                          <a:ln>
                            <a:noFill/>
                          </a:ln>
                          <a:effectLst/>
                        </a:rPr>
                        <a:t>包車總共</a:t>
                      </a:r>
                      <a:r>
                        <a:rPr lang="en-US" sz="1400">
                          <a:ln>
                            <a:noFill/>
                          </a:ln>
                          <a:effectLst/>
                        </a:rPr>
                        <a:t>23000/5~7</a:t>
                      </a:r>
                      <a:endParaRPr lang="zh-TW" sz="1400">
                        <a:ln>
                          <a:noFill/>
                        </a:ln>
                        <a:effectLst/>
                      </a:endParaRPr>
                    </a:p>
                    <a:p>
                      <a:pPr algn="ctr">
                        <a:spcAft>
                          <a:spcPts val="0"/>
                        </a:spcAft>
                      </a:pPr>
                      <a:r>
                        <a:rPr lang="en-US" sz="1400">
                          <a:ln>
                            <a:noFill/>
                          </a:ln>
                          <a:effectLst/>
                        </a:rPr>
                        <a:t>4600~3290</a:t>
                      </a:r>
                      <a:endParaRPr lang="zh-TW" sz="1400">
                        <a:ln>
                          <a:noFill/>
                        </a:ln>
                        <a:effectLst/>
                      </a:endParaRPr>
                    </a:p>
                    <a:p>
                      <a:pPr algn="ctr">
                        <a:spcAft>
                          <a:spcPts val="0"/>
                        </a:spcAft>
                      </a:pPr>
                      <a:r>
                        <a:rPr lang="en-US" sz="1400">
                          <a:ln>
                            <a:noFill/>
                          </a:ln>
                          <a:effectLst/>
                        </a:rPr>
                        <a:t> </a:t>
                      </a:r>
                      <a:endParaRPr lang="zh-TW" sz="140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r>
                        <a:rPr lang="en-US" sz="1400" dirty="0">
                          <a:ln>
                            <a:noFill/>
                          </a:ln>
                          <a:effectLst/>
                        </a:rPr>
                        <a:t> </a:t>
                      </a:r>
                      <a:endParaRPr lang="zh-TW" sz="1400" dirty="0">
                        <a:ln>
                          <a:noFill/>
                        </a:ln>
                        <a:solidFill>
                          <a:srgbClr val="000000"/>
                        </a:solidFill>
                        <a:effectLst/>
                        <a:latin typeface="PingFang TC Regular"/>
                        <a:ea typeface="Arial Unicode MS"/>
                        <a:cs typeface="Arial Unicode MS"/>
                      </a:endParaRPr>
                    </a:p>
                  </a:txBody>
                  <a:tcPr marL="38317" marR="38317" marT="38317" marB="38317"/>
                </a:tc>
                <a:tc>
                  <a:txBody>
                    <a:bodyPr/>
                    <a:lstStyle/>
                    <a:p>
                      <a:pPr algn="ctr">
                        <a:spcAft>
                          <a:spcPts val="0"/>
                        </a:spcAft>
                      </a:pPr>
                      <a:endParaRPr lang="zh-TW" sz="1400" dirty="0">
                        <a:ln>
                          <a:noFill/>
                        </a:ln>
                        <a:solidFill>
                          <a:srgbClr val="000000"/>
                        </a:solidFill>
                        <a:effectLst/>
                        <a:latin typeface="PingFang TC Regular"/>
                        <a:ea typeface="Arial Unicode MS"/>
                        <a:cs typeface="Arial Unicode MS"/>
                      </a:endParaRPr>
                    </a:p>
                  </a:txBody>
                  <a:tcPr marL="38317" marR="38317" marT="38317" marB="38317"/>
                </a:tc>
                <a:extLst>
                  <a:ext uri="{0D108BD9-81ED-4DB2-BD59-A6C34878D82A}">
                    <a16:rowId xmlns:a16="http://schemas.microsoft.com/office/drawing/2014/main" val="2239432558"/>
                  </a:ext>
                </a:extLst>
              </a:tr>
            </a:tbl>
          </a:graphicData>
        </a:graphic>
      </p:graphicFrame>
    </p:spTree>
    <p:extLst>
      <p:ext uri="{BB962C8B-B14F-4D97-AF65-F5344CB8AC3E}">
        <p14:creationId xmlns:p14="http://schemas.microsoft.com/office/powerpoint/2010/main" val="3233786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D4E33D96-C310-4D64-9F54-B6211BF57A37}"/>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4920"/>
            <a:ext cx="4572396" cy="4572396"/>
          </a:xfrm>
          <a:prstGeom prst="rect">
            <a:avLst/>
          </a:prstGeom>
        </p:spPr>
      </p:pic>
      <p:sp>
        <p:nvSpPr>
          <p:cNvPr id="39" name="橢圓 38">
            <a:extLst>
              <a:ext uri="{FF2B5EF4-FFF2-40B4-BE49-F238E27FC236}">
                <a16:creationId xmlns:a16="http://schemas.microsoft.com/office/drawing/2014/main" id="{02BEFE6A-DE09-4DE6-A257-B035EC3B7A94}"/>
              </a:ext>
            </a:extLst>
          </p:cNvPr>
          <p:cNvSpPr/>
          <p:nvPr/>
        </p:nvSpPr>
        <p:spPr>
          <a:xfrm>
            <a:off x="7366754" y="332372"/>
            <a:ext cx="2886637" cy="2221115"/>
          </a:xfrm>
          <a:prstGeom prst="ellipse">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1E3C8"/>
              </a:solidFill>
            </a:endParaRPr>
          </a:p>
        </p:txBody>
      </p:sp>
      <p:sp>
        <p:nvSpPr>
          <p:cNvPr id="38" name="橢圓 37">
            <a:extLst>
              <a:ext uri="{FF2B5EF4-FFF2-40B4-BE49-F238E27FC236}">
                <a16:creationId xmlns:a16="http://schemas.microsoft.com/office/drawing/2014/main" id="{6B592C10-5E26-443A-9B58-479660266E6D}"/>
              </a:ext>
            </a:extLst>
          </p:cNvPr>
          <p:cNvSpPr/>
          <p:nvPr/>
        </p:nvSpPr>
        <p:spPr>
          <a:xfrm>
            <a:off x="2452645" y="279168"/>
            <a:ext cx="2886637" cy="2221115"/>
          </a:xfrm>
          <a:prstGeom prst="ellipse">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1E3C8"/>
              </a:solidFill>
            </a:endParaRPr>
          </a:p>
        </p:txBody>
      </p:sp>
      <p:sp>
        <p:nvSpPr>
          <p:cNvPr id="31" name="직사각형 3">
            <a:extLst>
              <a:ext uri="{FF2B5EF4-FFF2-40B4-BE49-F238E27FC236}">
                <a16:creationId xmlns:a16="http://schemas.microsoft.com/office/drawing/2014/main" id="{A59FD1F8-0FA9-425E-B225-85AE288136DA}"/>
              </a:ext>
            </a:extLst>
          </p:cNvPr>
          <p:cNvSpPr/>
          <p:nvPr/>
        </p:nvSpPr>
        <p:spPr>
          <a:xfrm>
            <a:off x="319088" y="3465662"/>
            <a:ext cx="11553824" cy="321804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圖形 2" descr="一群男人">
            <a:extLst>
              <a:ext uri="{FF2B5EF4-FFF2-40B4-BE49-F238E27FC236}">
                <a16:creationId xmlns:a16="http://schemas.microsoft.com/office/drawing/2014/main" id="{2F82FD1C-C5A8-4F3F-A9E8-87FBF3D35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3313" y="1264558"/>
            <a:ext cx="1210108" cy="1210108"/>
          </a:xfrm>
          <a:prstGeom prst="rect">
            <a:avLst/>
          </a:prstGeom>
        </p:spPr>
      </p:pic>
      <p:pic>
        <p:nvPicPr>
          <p:cNvPr id="5" name="圖形 4" descr="男人與女人">
            <a:extLst>
              <a:ext uri="{FF2B5EF4-FFF2-40B4-BE49-F238E27FC236}">
                <a16:creationId xmlns:a16="http://schemas.microsoft.com/office/drawing/2014/main" id="{08BAFE60-39EE-4881-8B90-3760AB02CC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3313" y="428112"/>
            <a:ext cx="1210108" cy="1210108"/>
          </a:xfrm>
          <a:prstGeom prst="rect">
            <a:avLst/>
          </a:prstGeom>
        </p:spPr>
      </p:pic>
      <p:pic>
        <p:nvPicPr>
          <p:cNvPr id="7" name="圖形 6" descr="一群男人">
            <a:extLst>
              <a:ext uri="{FF2B5EF4-FFF2-40B4-BE49-F238E27FC236}">
                <a16:creationId xmlns:a16="http://schemas.microsoft.com/office/drawing/2014/main" id="{179B2153-4706-49B3-A714-CF11FC32C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5355" y="444321"/>
            <a:ext cx="1369440" cy="1369440"/>
          </a:xfrm>
          <a:prstGeom prst="rect">
            <a:avLst/>
          </a:prstGeom>
        </p:spPr>
      </p:pic>
      <p:pic>
        <p:nvPicPr>
          <p:cNvPr id="9" name="圖形 8" descr="群組">
            <a:extLst>
              <a:ext uri="{FF2B5EF4-FFF2-40B4-BE49-F238E27FC236}">
                <a16:creationId xmlns:a16="http://schemas.microsoft.com/office/drawing/2014/main" id="{7C11F58C-2854-4EC3-9243-B34BC34624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5101" y="1019283"/>
            <a:ext cx="1730637" cy="1730637"/>
          </a:xfrm>
          <a:prstGeom prst="rect">
            <a:avLst/>
          </a:prstGeom>
        </p:spPr>
      </p:pic>
      <p:sp>
        <p:nvSpPr>
          <p:cNvPr id="10" name="文字方塊 9">
            <a:extLst>
              <a:ext uri="{FF2B5EF4-FFF2-40B4-BE49-F238E27FC236}">
                <a16:creationId xmlns:a16="http://schemas.microsoft.com/office/drawing/2014/main" id="{5AA31DCE-46EC-4DFB-9D43-20A5827B9EC4}"/>
              </a:ext>
            </a:extLst>
          </p:cNvPr>
          <p:cNvSpPr txBox="1"/>
          <p:nvPr/>
        </p:nvSpPr>
        <p:spPr>
          <a:xfrm>
            <a:off x="626147" y="2930674"/>
            <a:ext cx="1591732" cy="461665"/>
          </a:xfrm>
          <a:prstGeom prst="rect">
            <a:avLst/>
          </a:prstGeom>
          <a:noFill/>
        </p:spPr>
        <p:txBody>
          <a:bodyPr wrap="square" rtlCol="0">
            <a:spAutoFit/>
          </a:bodyPr>
          <a:lstStyle/>
          <a:p>
            <a:r>
              <a:rPr lang="zh-TW" altLang="en-US" sz="2400" dirty="0"/>
              <a:t>總預算</a:t>
            </a:r>
            <a:r>
              <a:rPr lang="en-US" altLang="zh-TW" sz="2400" dirty="0"/>
              <a:t>:</a:t>
            </a:r>
            <a:endParaRPr lang="zh-TW" altLang="en-US" sz="2400" dirty="0"/>
          </a:p>
        </p:txBody>
      </p:sp>
      <p:sp>
        <p:nvSpPr>
          <p:cNvPr id="11" name="文字方塊 10">
            <a:extLst>
              <a:ext uri="{FF2B5EF4-FFF2-40B4-BE49-F238E27FC236}">
                <a16:creationId xmlns:a16="http://schemas.microsoft.com/office/drawing/2014/main" id="{C9DF47F0-6C9E-40BF-88C4-97B942A6B09B}"/>
              </a:ext>
            </a:extLst>
          </p:cNvPr>
          <p:cNvSpPr txBox="1"/>
          <p:nvPr/>
        </p:nvSpPr>
        <p:spPr>
          <a:xfrm>
            <a:off x="3115096" y="2508498"/>
            <a:ext cx="1561736"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5</a:t>
            </a:r>
            <a:r>
              <a:rPr lang="zh-TW" altLang="en-US" sz="2400" dirty="0"/>
              <a:t>人團</a:t>
            </a:r>
          </a:p>
        </p:txBody>
      </p:sp>
      <p:sp>
        <p:nvSpPr>
          <p:cNvPr id="12" name="文字方塊 11">
            <a:extLst>
              <a:ext uri="{FF2B5EF4-FFF2-40B4-BE49-F238E27FC236}">
                <a16:creationId xmlns:a16="http://schemas.microsoft.com/office/drawing/2014/main" id="{B96CA351-200A-4356-8E6C-716CC7444896}"/>
              </a:ext>
            </a:extLst>
          </p:cNvPr>
          <p:cNvSpPr txBox="1"/>
          <p:nvPr/>
        </p:nvSpPr>
        <p:spPr>
          <a:xfrm>
            <a:off x="8144240" y="2503042"/>
            <a:ext cx="1331669"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7</a:t>
            </a:r>
            <a:r>
              <a:rPr lang="zh-TW" altLang="en-US" sz="2400" dirty="0"/>
              <a:t>人團</a:t>
            </a:r>
          </a:p>
        </p:txBody>
      </p:sp>
      <p:sp>
        <p:nvSpPr>
          <p:cNvPr id="13" name="文字方塊 12">
            <a:extLst>
              <a:ext uri="{FF2B5EF4-FFF2-40B4-BE49-F238E27FC236}">
                <a16:creationId xmlns:a16="http://schemas.microsoft.com/office/drawing/2014/main" id="{5C3C70C2-DE7B-441F-90DB-1A50627FE53D}"/>
              </a:ext>
            </a:extLst>
          </p:cNvPr>
          <p:cNvSpPr txBox="1"/>
          <p:nvPr/>
        </p:nvSpPr>
        <p:spPr>
          <a:xfrm>
            <a:off x="2935734" y="2930672"/>
            <a:ext cx="2097331" cy="461665"/>
          </a:xfrm>
          <a:prstGeom prst="rect">
            <a:avLst/>
          </a:prstGeom>
          <a:noFill/>
        </p:spPr>
        <p:txBody>
          <a:bodyPr wrap="square" rtlCol="0">
            <a:spAutoFit/>
          </a:bodyPr>
          <a:lstStyle/>
          <a:p>
            <a:r>
              <a:rPr lang="en-US" altLang="zh-TW" sz="2400" dirty="0"/>
              <a:t>NT13901/</a:t>
            </a:r>
            <a:r>
              <a:rPr lang="zh-TW" altLang="en-US" sz="2400" dirty="0"/>
              <a:t>每人</a:t>
            </a:r>
          </a:p>
        </p:txBody>
      </p:sp>
      <p:sp>
        <p:nvSpPr>
          <p:cNvPr id="14" name="文字方塊 13">
            <a:extLst>
              <a:ext uri="{FF2B5EF4-FFF2-40B4-BE49-F238E27FC236}">
                <a16:creationId xmlns:a16="http://schemas.microsoft.com/office/drawing/2014/main" id="{505EC6F3-9392-40A8-B6C9-5BD7B704B0B0}"/>
              </a:ext>
            </a:extLst>
          </p:cNvPr>
          <p:cNvSpPr txBox="1"/>
          <p:nvPr/>
        </p:nvSpPr>
        <p:spPr>
          <a:xfrm>
            <a:off x="7761408" y="2930672"/>
            <a:ext cx="2097331" cy="461665"/>
          </a:xfrm>
          <a:prstGeom prst="rect">
            <a:avLst/>
          </a:prstGeom>
          <a:noFill/>
        </p:spPr>
        <p:txBody>
          <a:bodyPr wrap="square" rtlCol="0">
            <a:spAutoFit/>
          </a:bodyPr>
          <a:lstStyle/>
          <a:p>
            <a:r>
              <a:rPr lang="en-US" altLang="zh-TW" sz="2400" dirty="0"/>
              <a:t>NT12141/</a:t>
            </a:r>
            <a:r>
              <a:rPr lang="zh-TW" altLang="en-US" sz="2400" dirty="0"/>
              <a:t>每人</a:t>
            </a:r>
          </a:p>
        </p:txBody>
      </p:sp>
      <p:sp>
        <p:nvSpPr>
          <p:cNvPr id="29" name="文字方塊 28">
            <a:extLst>
              <a:ext uri="{FF2B5EF4-FFF2-40B4-BE49-F238E27FC236}">
                <a16:creationId xmlns:a16="http://schemas.microsoft.com/office/drawing/2014/main" id="{5CA2782B-370E-495A-A168-362A9BA98151}"/>
              </a:ext>
            </a:extLst>
          </p:cNvPr>
          <p:cNvSpPr txBox="1"/>
          <p:nvPr/>
        </p:nvSpPr>
        <p:spPr>
          <a:xfrm>
            <a:off x="626147" y="3651192"/>
            <a:ext cx="10946728" cy="2817631"/>
          </a:xfrm>
          <a:prstGeom prst="rect">
            <a:avLst/>
          </a:prstGeom>
          <a:noFill/>
        </p:spPr>
        <p:txBody>
          <a:bodyPr wrap="square" rtlCol="0">
            <a:spAutoFit/>
          </a:bodyPr>
          <a:lstStyle/>
          <a:p>
            <a:r>
              <a:rPr lang="en-US" altLang="zh-TW" dirty="0"/>
              <a:t>【</a:t>
            </a:r>
            <a:r>
              <a:rPr lang="zh-TW" altLang="en-US" dirty="0"/>
              <a:t>費⽤包含</a:t>
            </a:r>
            <a:r>
              <a:rPr lang="en-US" altLang="zh-TW" dirty="0"/>
              <a:t>】 </a:t>
            </a:r>
          </a:p>
          <a:p>
            <a:pPr marL="342900" indent="-342900">
              <a:lnSpc>
                <a:spcPct val="150000"/>
              </a:lnSpc>
              <a:buFont typeface="+mj-lt"/>
              <a:buAutoNum type="arabicPeriod"/>
            </a:pPr>
            <a:r>
              <a:rPr lang="en-US" altLang="zh-TW" dirty="0"/>
              <a:t>⾏</a:t>
            </a:r>
            <a:r>
              <a:rPr lang="zh-TW" altLang="en-US" dirty="0"/>
              <a:t>程中註明之飯店住宿、餐食、⾏程、⾞資、⾨票 </a:t>
            </a:r>
          </a:p>
          <a:p>
            <a:pPr marL="342900" indent="-342900">
              <a:lnSpc>
                <a:spcPct val="150000"/>
              </a:lnSpc>
              <a:buFont typeface="+mj-lt"/>
              <a:buAutoNum type="arabicPeriod"/>
            </a:pPr>
            <a:r>
              <a:rPr lang="en-US" altLang="zh-TW" dirty="0"/>
              <a:t>200</a:t>
            </a:r>
            <a:r>
              <a:rPr lang="zh-TW" altLang="en-US" dirty="0"/>
              <a:t>萬責任險暨</a:t>
            </a:r>
            <a:r>
              <a:rPr lang="en-US" altLang="zh-TW" dirty="0"/>
              <a:t>10</a:t>
            </a:r>
            <a:r>
              <a:rPr lang="zh-TW" altLang="en-US" dirty="0"/>
              <a:t>萬意外醫療險 </a:t>
            </a:r>
          </a:p>
          <a:p>
            <a:pPr>
              <a:lnSpc>
                <a:spcPct val="150000"/>
              </a:lnSpc>
            </a:pPr>
            <a:r>
              <a:rPr lang="en-US" altLang="zh-TW" dirty="0"/>
              <a:t>【</a:t>
            </a:r>
            <a:r>
              <a:rPr lang="zh-TW" altLang="en-US" dirty="0"/>
              <a:t>費⽤不含</a:t>
            </a:r>
            <a:r>
              <a:rPr lang="en-US" altLang="zh-TW" dirty="0"/>
              <a:t>】 </a:t>
            </a:r>
          </a:p>
          <a:p>
            <a:pPr marL="285750" indent="-285750">
              <a:lnSpc>
                <a:spcPct val="150000"/>
              </a:lnSpc>
              <a:buFont typeface="Arial" panose="020B0604020202020204" pitchFamily="34" charset="0"/>
              <a:buChar char="•"/>
            </a:pPr>
            <a:r>
              <a:rPr lang="zh-TW" altLang="en-US" dirty="0"/>
              <a:t>各種私⼈消費：電話費、自理餐費、司機加時、⾏程外之⾃費活動</a:t>
            </a:r>
            <a:r>
              <a:rPr lang="en-US" altLang="zh-TW" dirty="0"/>
              <a:t>..</a:t>
            </a:r>
            <a:r>
              <a:rPr lang="zh-TW" altLang="en-US" dirty="0"/>
              <a:t>等。 </a:t>
            </a:r>
          </a:p>
          <a:p>
            <a:pPr marL="285750" indent="-285750">
              <a:lnSpc>
                <a:spcPct val="150000"/>
              </a:lnSpc>
              <a:buFont typeface="Arial" panose="020B0604020202020204" pitchFamily="34" charset="0"/>
              <a:buChar char="•"/>
            </a:pPr>
            <a:r>
              <a:rPr lang="zh-TW" altLang="en-US" dirty="0"/>
              <a:t>每⽇旅館客房清理及⾏李⼩費。 </a:t>
            </a:r>
          </a:p>
          <a:p>
            <a:pPr marL="285750" indent="-285750">
              <a:lnSpc>
                <a:spcPct val="150000"/>
              </a:lnSpc>
              <a:buFont typeface="Arial" panose="020B0604020202020204" pitchFamily="34" charset="0"/>
              <a:buChar char="•"/>
            </a:pPr>
            <a:r>
              <a:rPr lang="zh-TW" altLang="en-US" dirty="0"/>
              <a:t>私⼈之消費：如飲料酒類、洗⾐、電話及私⼈交通費。</a:t>
            </a:r>
          </a:p>
        </p:txBody>
      </p:sp>
      <p:cxnSp>
        <p:nvCxnSpPr>
          <p:cNvPr id="32" name="직선 연결선 240">
            <a:extLst>
              <a:ext uri="{FF2B5EF4-FFF2-40B4-BE49-F238E27FC236}">
                <a16:creationId xmlns:a16="http://schemas.microsoft.com/office/drawing/2014/main" id="{840A120A-4899-47D7-9F83-96E4B7EEB05D}"/>
              </a:ext>
            </a:extLst>
          </p:cNvPr>
          <p:cNvCxnSpPr>
            <a:cxnSpLocks/>
          </p:cNvCxnSpPr>
          <p:nvPr/>
        </p:nvCxnSpPr>
        <p:spPr>
          <a:xfrm>
            <a:off x="731087" y="5203941"/>
            <a:ext cx="172155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240">
            <a:extLst>
              <a:ext uri="{FF2B5EF4-FFF2-40B4-BE49-F238E27FC236}">
                <a16:creationId xmlns:a16="http://schemas.microsoft.com/office/drawing/2014/main" id="{1A41021D-88F1-4254-BCF2-A912C8BF6D64}"/>
              </a:ext>
            </a:extLst>
          </p:cNvPr>
          <p:cNvCxnSpPr>
            <a:cxnSpLocks/>
          </p:cNvCxnSpPr>
          <p:nvPr/>
        </p:nvCxnSpPr>
        <p:spPr>
          <a:xfrm>
            <a:off x="731087" y="3967832"/>
            <a:ext cx="172155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 name="직사각형 8">
            <a:extLst>
              <a:ext uri="{FF2B5EF4-FFF2-40B4-BE49-F238E27FC236}">
                <a16:creationId xmlns:a16="http://schemas.microsoft.com/office/drawing/2014/main" id="{FB070B33-2F9D-43B8-B7B3-323DAC8B5107}"/>
              </a:ext>
            </a:extLst>
          </p:cNvPr>
          <p:cNvSpPr/>
          <p:nvPr/>
        </p:nvSpPr>
        <p:spPr>
          <a:xfrm flipV="1">
            <a:off x="517577" y="3131020"/>
            <a:ext cx="1372820" cy="45719"/>
          </a:xfrm>
          <a:custGeom>
            <a:avLst/>
            <a:gdLst>
              <a:gd name="connsiteX0" fmla="*/ 0 w 5518308"/>
              <a:gd name="connsiteY0" fmla="*/ 0 h 64013"/>
              <a:gd name="connsiteX1" fmla="*/ 386282 w 5518308"/>
              <a:gd name="connsiteY1" fmla="*/ 0 h 64013"/>
              <a:gd name="connsiteX2" fmla="*/ 827746 w 5518308"/>
              <a:gd name="connsiteY2" fmla="*/ 0 h 64013"/>
              <a:gd name="connsiteX3" fmla="*/ 1324394 w 5518308"/>
              <a:gd name="connsiteY3" fmla="*/ 0 h 64013"/>
              <a:gd name="connsiteX4" fmla="*/ 1821042 w 5518308"/>
              <a:gd name="connsiteY4" fmla="*/ 0 h 64013"/>
              <a:gd name="connsiteX5" fmla="*/ 2483239 w 5518308"/>
              <a:gd name="connsiteY5" fmla="*/ 0 h 64013"/>
              <a:gd name="connsiteX6" fmla="*/ 3145436 w 5518308"/>
              <a:gd name="connsiteY6" fmla="*/ 0 h 64013"/>
              <a:gd name="connsiteX7" fmla="*/ 3752449 w 5518308"/>
              <a:gd name="connsiteY7" fmla="*/ 0 h 64013"/>
              <a:gd name="connsiteX8" fmla="*/ 4193914 w 5518308"/>
              <a:gd name="connsiteY8" fmla="*/ 0 h 64013"/>
              <a:gd name="connsiteX9" fmla="*/ 4690562 w 5518308"/>
              <a:gd name="connsiteY9" fmla="*/ 0 h 64013"/>
              <a:gd name="connsiteX10" fmla="*/ 5518308 w 5518308"/>
              <a:gd name="connsiteY10" fmla="*/ 0 h 64013"/>
              <a:gd name="connsiteX11" fmla="*/ 5518308 w 5518308"/>
              <a:gd name="connsiteY11" fmla="*/ 64013 h 64013"/>
              <a:gd name="connsiteX12" fmla="*/ 5076843 w 5518308"/>
              <a:gd name="connsiteY12" fmla="*/ 64013 h 64013"/>
              <a:gd name="connsiteX13" fmla="*/ 4525013 w 5518308"/>
              <a:gd name="connsiteY13" fmla="*/ 64013 h 64013"/>
              <a:gd name="connsiteX14" fmla="*/ 3917999 w 5518308"/>
              <a:gd name="connsiteY14" fmla="*/ 64013 h 64013"/>
              <a:gd name="connsiteX15" fmla="*/ 3366168 w 5518308"/>
              <a:gd name="connsiteY15" fmla="*/ 64013 h 64013"/>
              <a:gd name="connsiteX16" fmla="*/ 2703971 w 5518308"/>
              <a:gd name="connsiteY16" fmla="*/ 64013 h 64013"/>
              <a:gd name="connsiteX17" fmla="*/ 2041774 w 5518308"/>
              <a:gd name="connsiteY17" fmla="*/ 64013 h 64013"/>
              <a:gd name="connsiteX18" fmla="*/ 1600309 w 5518308"/>
              <a:gd name="connsiteY18" fmla="*/ 64013 h 64013"/>
              <a:gd name="connsiteX19" fmla="*/ 938112 w 5518308"/>
              <a:gd name="connsiteY19" fmla="*/ 64013 h 64013"/>
              <a:gd name="connsiteX20" fmla="*/ 496648 w 5518308"/>
              <a:gd name="connsiteY20" fmla="*/ 64013 h 64013"/>
              <a:gd name="connsiteX21" fmla="*/ 0 w 5518308"/>
              <a:gd name="connsiteY21" fmla="*/ 64013 h 64013"/>
              <a:gd name="connsiteX22" fmla="*/ 0 w 5518308"/>
              <a:gd name="connsiteY22" fmla="*/ 0 h 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18308" h="64013" extrusionOk="0">
                <a:moveTo>
                  <a:pt x="0" y="0"/>
                </a:moveTo>
                <a:cubicBezTo>
                  <a:pt x="117763" y="-24905"/>
                  <a:pt x="274623" y="22644"/>
                  <a:pt x="386282" y="0"/>
                </a:cubicBezTo>
                <a:cubicBezTo>
                  <a:pt x="497941" y="-22644"/>
                  <a:pt x="639424" y="7788"/>
                  <a:pt x="827746" y="0"/>
                </a:cubicBezTo>
                <a:cubicBezTo>
                  <a:pt x="1016068" y="-7788"/>
                  <a:pt x="1196517" y="21941"/>
                  <a:pt x="1324394" y="0"/>
                </a:cubicBezTo>
                <a:cubicBezTo>
                  <a:pt x="1452271" y="-21941"/>
                  <a:pt x="1695452" y="12188"/>
                  <a:pt x="1821042" y="0"/>
                </a:cubicBezTo>
                <a:cubicBezTo>
                  <a:pt x="1946632" y="-12188"/>
                  <a:pt x="2302991" y="60756"/>
                  <a:pt x="2483239" y="0"/>
                </a:cubicBezTo>
                <a:cubicBezTo>
                  <a:pt x="2663487" y="-60756"/>
                  <a:pt x="2960990" y="42721"/>
                  <a:pt x="3145436" y="0"/>
                </a:cubicBezTo>
                <a:cubicBezTo>
                  <a:pt x="3329882" y="-42721"/>
                  <a:pt x="3475818" y="2344"/>
                  <a:pt x="3752449" y="0"/>
                </a:cubicBezTo>
                <a:cubicBezTo>
                  <a:pt x="4029080" y="-2344"/>
                  <a:pt x="4071246" y="31131"/>
                  <a:pt x="4193914" y="0"/>
                </a:cubicBezTo>
                <a:cubicBezTo>
                  <a:pt x="4316582" y="-31131"/>
                  <a:pt x="4479647" y="42874"/>
                  <a:pt x="4690562" y="0"/>
                </a:cubicBezTo>
                <a:cubicBezTo>
                  <a:pt x="4901477" y="-42874"/>
                  <a:pt x="5332005" y="23113"/>
                  <a:pt x="5518308" y="0"/>
                </a:cubicBezTo>
                <a:cubicBezTo>
                  <a:pt x="5521971" y="20981"/>
                  <a:pt x="5517873" y="37116"/>
                  <a:pt x="5518308" y="64013"/>
                </a:cubicBezTo>
                <a:cubicBezTo>
                  <a:pt x="5424134" y="73593"/>
                  <a:pt x="5192578" y="59204"/>
                  <a:pt x="5076843" y="64013"/>
                </a:cubicBezTo>
                <a:cubicBezTo>
                  <a:pt x="4961108" y="68822"/>
                  <a:pt x="4676859" y="36993"/>
                  <a:pt x="4525013" y="64013"/>
                </a:cubicBezTo>
                <a:cubicBezTo>
                  <a:pt x="4373167" y="91033"/>
                  <a:pt x="4051563" y="7931"/>
                  <a:pt x="3917999" y="64013"/>
                </a:cubicBezTo>
                <a:cubicBezTo>
                  <a:pt x="3784435" y="120095"/>
                  <a:pt x="3563017" y="42797"/>
                  <a:pt x="3366168" y="64013"/>
                </a:cubicBezTo>
                <a:cubicBezTo>
                  <a:pt x="3169319" y="85229"/>
                  <a:pt x="3008669" y="48057"/>
                  <a:pt x="2703971" y="64013"/>
                </a:cubicBezTo>
                <a:cubicBezTo>
                  <a:pt x="2399273" y="79969"/>
                  <a:pt x="2187963" y="9402"/>
                  <a:pt x="2041774" y="64013"/>
                </a:cubicBezTo>
                <a:cubicBezTo>
                  <a:pt x="1895585" y="118624"/>
                  <a:pt x="1737935" y="30552"/>
                  <a:pt x="1600309" y="64013"/>
                </a:cubicBezTo>
                <a:cubicBezTo>
                  <a:pt x="1462684" y="97474"/>
                  <a:pt x="1168563" y="32323"/>
                  <a:pt x="938112" y="64013"/>
                </a:cubicBezTo>
                <a:cubicBezTo>
                  <a:pt x="707661" y="95703"/>
                  <a:pt x="649597" y="33751"/>
                  <a:pt x="496648" y="64013"/>
                </a:cubicBezTo>
                <a:cubicBezTo>
                  <a:pt x="343699" y="94275"/>
                  <a:pt x="226444" y="13713"/>
                  <a:pt x="0" y="64013"/>
                </a:cubicBezTo>
                <a:cubicBezTo>
                  <a:pt x="-2602" y="43021"/>
                  <a:pt x="6462" y="28581"/>
                  <a:pt x="0" y="0"/>
                </a:cubicBezTo>
                <a:close/>
              </a:path>
            </a:pathLst>
          </a:custGeom>
          <a:ln w="190500">
            <a:solidFill>
              <a:schemeClr val="accent1">
                <a:alpha val="40000"/>
              </a:schemeClr>
            </a:solidFill>
            <a:extLst>
              <a:ext uri="{C807C97D-BFC1-408E-A445-0C87EB9F89A2}">
                <ask:lineSketchStyleProps xmlns:ask="http://schemas.microsoft.com/office/drawing/2018/sketchyshapes" xmlns="" sd="3619960041">
                  <a:prstGeom prst="rect">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94500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E3C8"/>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97344" y="2656870"/>
            <a:ext cx="1397307"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a:t>
            </a:r>
            <a:r>
              <a:rPr lang="en-US" altLang="zh-TW" sz="3200" spc="300" dirty="0">
                <a:solidFill>
                  <a:schemeClr val="tx1">
                    <a:lumMod val="75000"/>
                    <a:lumOff val="25000"/>
                  </a:schemeClr>
                </a:solidFill>
                <a:latin typeface="+mj-ea"/>
                <a:ea typeface="+mj-ea"/>
              </a:rPr>
              <a:t>9</a:t>
            </a:r>
          </a:p>
        </p:txBody>
      </p:sp>
      <p:sp>
        <p:nvSpPr>
          <p:cNvPr id="4" name="TextBox 3">
            <a:extLst>
              <a:ext uri="{FF2B5EF4-FFF2-40B4-BE49-F238E27FC236}">
                <a16:creationId xmlns:a16="http://schemas.microsoft.com/office/drawing/2014/main" id="{EEA94A04-6EC3-D7F8-005E-8C392AA0138E}"/>
              </a:ext>
            </a:extLst>
          </p:cNvPr>
          <p:cNvSpPr txBox="1"/>
          <p:nvPr/>
        </p:nvSpPr>
        <p:spPr>
          <a:xfrm>
            <a:off x="4464796" y="3241645"/>
            <a:ext cx="3262432"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行銷企劃</a:t>
            </a:r>
            <a:endParaRPr lang="en-US" altLang="zh-TW" sz="6000" b="1" dirty="0">
              <a:solidFill>
                <a:schemeClr val="tx1">
                  <a:lumMod val="75000"/>
                  <a:lumOff val="25000"/>
                </a:schemeClr>
              </a:solidFill>
              <a:latin typeface="+mj-ea"/>
              <a:ea typeface="+mj-ea"/>
            </a:endParaRPr>
          </a:p>
        </p:txBody>
      </p:sp>
      <p:sp>
        <p:nvSpPr>
          <p:cNvPr id="5" name="矩形 4">
            <a:extLst>
              <a:ext uri="{FF2B5EF4-FFF2-40B4-BE49-F238E27FC236}">
                <a16:creationId xmlns:a16="http://schemas.microsoft.com/office/drawing/2014/main" id="{7ABE6DB2-5224-499D-A6D1-D0F1BE6D9484}"/>
              </a:ext>
            </a:extLst>
          </p:cNvPr>
          <p:cNvSpPr/>
          <p:nvPr/>
        </p:nvSpPr>
        <p:spPr>
          <a:xfrm>
            <a:off x="9795933" y="6295152"/>
            <a:ext cx="2314039" cy="487253"/>
          </a:xfrm>
          <a:prstGeom prst="rect">
            <a:avLst/>
          </a:prstGeom>
          <a:solidFill>
            <a:srgbClr val="F1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1E3C8"/>
              </a:solidFill>
            </a:endParaRPr>
          </a:p>
        </p:txBody>
      </p:sp>
    </p:spTree>
    <p:extLst>
      <p:ext uri="{BB962C8B-B14F-4D97-AF65-F5344CB8AC3E}">
        <p14:creationId xmlns:p14="http://schemas.microsoft.com/office/powerpoint/2010/main" val="1564638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E2BCDED-DCB2-4B41-9617-1559A3666B6E}"/>
              </a:ext>
            </a:extLst>
          </p:cNvPr>
          <p:cNvPicPr>
            <a:picLocks noChangeAspect="1"/>
          </p:cNvPicPr>
          <p:nvPr/>
        </p:nvPicPr>
        <p:blipFill>
          <a:blip r:embed="rId2">
            <a:duotone>
              <a:schemeClr val="bg2">
                <a:shade val="45000"/>
                <a:satMod val="135000"/>
              </a:schemeClr>
              <a:prstClr val="white"/>
            </a:duotone>
          </a:blip>
          <a:stretch>
            <a:fillRect/>
          </a:stretch>
        </p:blipFill>
        <p:spPr>
          <a:xfrm flipH="1">
            <a:off x="7745133" y="0"/>
            <a:ext cx="4572396" cy="4572396"/>
          </a:xfrm>
          <a:prstGeom prst="rect">
            <a:avLst/>
          </a:prstGeom>
        </p:spPr>
      </p:pic>
      <p:sp>
        <p:nvSpPr>
          <p:cNvPr id="3" name="직사각형 1">
            <a:extLst>
              <a:ext uri="{FF2B5EF4-FFF2-40B4-BE49-F238E27FC236}">
                <a16:creationId xmlns:a16="http://schemas.microsoft.com/office/drawing/2014/main" id="{E325539F-BBF1-4A41-99B4-F6C04C0BE7CA}"/>
              </a:ext>
            </a:extLst>
          </p:cNvPr>
          <p:cNvSpPr/>
          <p:nvPr/>
        </p:nvSpPr>
        <p:spPr>
          <a:xfrm>
            <a:off x="3057525" y="1022350"/>
            <a:ext cx="5270500" cy="4813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사각형: 둥근 모서리 3">
            <a:extLst>
              <a:ext uri="{FF2B5EF4-FFF2-40B4-BE49-F238E27FC236}">
                <a16:creationId xmlns:a16="http://schemas.microsoft.com/office/drawing/2014/main" id="{C26AAC84-A8CE-4AF0-9FAD-2BDAEC0D165E}"/>
              </a:ext>
            </a:extLst>
          </p:cNvPr>
          <p:cNvSpPr/>
          <p:nvPr/>
        </p:nvSpPr>
        <p:spPr>
          <a:xfrm>
            <a:off x="3425825" y="4324352"/>
            <a:ext cx="4533900" cy="1193800"/>
          </a:xfrm>
          <a:prstGeom prst="roundRect">
            <a:avLst>
              <a:gd name="adj" fmla="val 24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8">
            <a:extLst>
              <a:ext uri="{FF2B5EF4-FFF2-40B4-BE49-F238E27FC236}">
                <a16:creationId xmlns:a16="http://schemas.microsoft.com/office/drawing/2014/main" id="{7B9FF76C-6488-40A5-BE1D-639A4981416F}"/>
              </a:ext>
            </a:extLst>
          </p:cNvPr>
          <p:cNvSpPr/>
          <p:nvPr/>
        </p:nvSpPr>
        <p:spPr>
          <a:xfrm>
            <a:off x="5336149" y="4448174"/>
            <a:ext cx="965200" cy="965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9">
            <a:extLst>
              <a:ext uri="{FF2B5EF4-FFF2-40B4-BE49-F238E27FC236}">
                <a16:creationId xmlns:a16="http://schemas.microsoft.com/office/drawing/2014/main" id="{0761A9B9-DCCA-46C9-B33D-EFC54EE319B8}"/>
              </a:ext>
            </a:extLst>
          </p:cNvPr>
          <p:cNvGrpSpPr/>
          <p:nvPr/>
        </p:nvGrpSpPr>
        <p:grpSpPr>
          <a:xfrm>
            <a:off x="3452743" y="1352550"/>
            <a:ext cx="708164" cy="4483100"/>
            <a:chOff x="1220718" y="1663700"/>
            <a:chExt cx="708164" cy="4483100"/>
          </a:xfrm>
          <a:solidFill>
            <a:schemeClr val="bg1">
              <a:lumMod val="75000"/>
            </a:schemeClr>
          </a:solidFill>
        </p:grpSpPr>
        <p:sp>
          <p:nvSpPr>
            <p:cNvPr id="7" name="직사각형 10">
              <a:extLst>
                <a:ext uri="{FF2B5EF4-FFF2-40B4-BE49-F238E27FC236}">
                  <a16:creationId xmlns:a16="http://schemas.microsoft.com/office/drawing/2014/main" id="{33EEAF9B-5F7F-4FF9-8BAD-8643032EB2BA}"/>
                </a:ext>
              </a:extLst>
            </p:cNvPr>
            <p:cNvSpPr/>
            <p:nvPr/>
          </p:nvSpPr>
          <p:spPr>
            <a:xfrm>
              <a:off x="1393963" y="1663700"/>
              <a:ext cx="345936" cy="4165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이등변 삼각형 11">
              <a:extLst>
                <a:ext uri="{FF2B5EF4-FFF2-40B4-BE49-F238E27FC236}">
                  <a16:creationId xmlns:a16="http://schemas.microsoft.com/office/drawing/2014/main" id="{9CD15A18-70CC-4598-8332-8751BB8DC448}"/>
                </a:ext>
              </a:extLst>
            </p:cNvPr>
            <p:cNvSpPr/>
            <p:nvPr/>
          </p:nvSpPr>
          <p:spPr>
            <a:xfrm flipV="1">
              <a:off x="1220718" y="5829301"/>
              <a:ext cx="708164" cy="31749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사각형: 둥근 모서리 12">
            <a:extLst>
              <a:ext uri="{FF2B5EF4-FFF2-40B4-BE49-F238E27FC236}">
                <a16:creationId xmlns:a16="http://schemas.microsoft.com/office/drawing/2014/main" id="{3F1533DB-FA0D-4C62-91FD-8C8A972B645F}"/>
              </a:ext>
            </a:extLst>
          </p:cNvPr>
          <p:cNvSpPr/>
          <p:nvPr/>
        </p:nvSpPr>
        <p:spPr>
          <a:xfrm>
            <a:off x="3425825" y="1352550"/>
            <a:ext cx="4533900" cy="1193800"/>
          </a:xfrm>
          <a:prstGeom prst="roundRect">
            <a:avLst>
              <a:gd name="adj" fmla="val 24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6">
            <a:extLst>
              <a:ext uri="{FF2B5EF4-FFF2-40B4-BE49-F238E27FC236}">
                <a16:creationId xmlns:a16="http://schemas.microsoft.com/office/drawing/2014/main" id="{1783D370-330D-4FCD-8D76-2D3A323EABDA}"/>
              </a:ext>
            </a:extLst>
          </p:cNvPr>
          <p:cNvSpPr/>
          <p:nvPr/>
        </p:nvSpPr>
        <p:spPr>
          <a:xfrm>
            <a:off x="3425825" y="2838451"/>
            <a:ext cx="4533900" cy="1193800"/>
          </a:xfrm>
          <a:prstGeom prst="roundRect">
            <a:avLst>
              <a:gd name="adj" fmla="val 24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21">
            <a:extLst>
              <a:ext uri="{FF2B5EF4-FFF2-40B4-BE49-F238E27FC236}">
                <a16:creationId xmlns:a16="http://schemas.microsoft.com/office/drawing/2014/main" id="{89430400-EF96-4019-974A-EC57EBB3FFC1}"/>
              </a:ext>
            </a:extLst>
          </p:cNvPr>
          <p:cNvSpPr/>
          <p:nvPr/>
        </p:nvSpPr>
        <p:spPr>
          <a:xfrm>
            <a:off x="4793400" y="2936876"/>
            <a:ext cx="965200" cy="96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文字方塊 15">
            <a:extLst>
              <a:ext uri="{FF2B5EF4-FFF2-40B4-BE49-F238E27FC236}">
                <a16:creationId xmlns:a16="http://schemas.microsoft.com/office/drawing/2014/main" id="{A4E036D1-2BAC-4E1E-B034-157319EFE577}"/>
              </a:ext>
            </a:extLst>
          </p:cNvPr>
          <p:cNvSpPr txBox="1"/>
          <p:nvPr/>
        </p:nvSpPr>
        <p:spPr>
          <a:xfrm>
            <a:off x="8007933" y="3250684"/>
            <a:ext cx="2743200" cy="369332"/>
          </a:xfrm>
          <a:prstGeom prst="rect">
            <a:avLst/>
          </a:prstGeom>
          <a:noFill/>
        </p:spPr>
        <p:txBody>
          <a:bodyPr wrap="square" rtlCol="0">
            <a:spAutoFit/>
          </a:bodyPr>
          <a:lstStyle/>
          <a:p>
            <a:r>
              <a:rPr lang="zh-TW" altLang="en-US" dirty="0"/>
              <a:t>建立專屬網站與</a:t>
            </a:r>
            <a:r>
              <a:rPr lang="en-US" altLang="zh-TW" dirty="0"/>
              <a:t>QR code</a:t>
            </a:r>
            <a:endParaRPr lang="zh-TW" altLang="en-US" dirty="0"/>
          </a:p>
        </p:txBody>
      </p:sp>
      <p:sp>
        <p:nvSpPr>
          <p:cNvPr id="17" name="文字方塊 16">
            <a:extLst>
              <a:ext uri="{FF2B5EF4-FFF2-40B4-BE49-F238E27FC236}">
                <a16:creationId xmlns:a16="http://schemas.microsoft.com/office/drawing/2014/main" id="{6C263CE5-E221-4B06-A9FF-E7F76DAF5FD2}"/>
              </a:ext>
            </a:extLst>
          </p:cNvPr>
          <p:cNvSpPr txBox="1"/>
          <p:nvPr/>
        </p:nvSpPr>
        <p:spPr>
          <a:xfrm>
            <a:off x="7987212" y="1771433"/>
            <a:ext cx="1212988" cy="369332"/>
          </a:xfrm>
          <a:prstGeom prst="rect">
            <a:avLst/>
          </a:prstGeom>
          <a:noFill/>
        </p:spPr>
        <p:txBody>
          <a:bodyPr wrap="square" rtlCol="0">
            <a:spAutoFit/>
          </a:bodyPr>
          <a:lstStyle/>
          <a:p>
            <a:r>
              <a:rPr lang="zh-TW" altLang="en-US" dirty="0"/>
              <a:t>社群網站</a:t>
            </a:r>
          </a:p>
        </p:txBody>
      </p:sp>
      <p:sp>
        <p:nvSpPr>
          <p:cNvPr id="18" name="文字方塊 17">
            <a:extLst>
              <a:ext uri="{FF2B5EF4-FFF2-40B4-BE49-F238E27FC236}">
                <a16:creationId xmlns:a16="http://schemas.microsoft.com/office/drawing/2014/main" id="{21A8678F-6978-4D61-AFA8-B68D27D972E5}"/>
              </a:ext>
            </a:extLst>
          </p:cNvPr>
          <p:cNvSpPr txBox="1"/>
          <p:nvPr/>
        </p:nvSpPr>
        <p:spPr>
          <a:xfrm>
            <a:off x="8007933" y="4834691"/>
            <a:ext cx="2743200" cy="369332"/>
          </a:xfrm>
          <a:prstGeom prst="rect">
            <a:avLst/>
          </a:prstGeom>
          <a:noFill/>
        </p:spPr>
        <p:txBody>
          <a:bodyPr wrap="square" rtlCol="0">
            <a:spAutoFit/>
          </a:bodyPr>
          <a:lstStyle/>
          <a:p>
            <a:r>
              <a:rPr lang="zh-TW" altLang="en-US" dirty="0"/>
              <a:t>沿途景點</a:t>
            </a:r>
          </a:p>
        </p:txBody>
      </p:sp>
      <p:sp>
        <p:nvSpPr>
          <p:cNvPr id="19" name="타원 21">
            <a:extLst>
              <a:ext uri="{FF2B5EF4-FFF2-40B4-BE49-F238E27FC236}">
                <a16:creationId xmlns:a16="http://schemas.microsoft.com/office/drawing/2014/main" id="{37786C00-0F71-4A1A-9038-61DDB6D31549}"/>
              </a:ext>
            </a:extLst>
          </p:cNvPr>
          <p:cNvSpPr/>
          <p:nvPr/>
        </p:nvSpPr>
        <p:spPr>
          <a:xfrm>
            <a:off x="5852208" y="2936876"/>
            <a:ext cx="965200" cy="96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圖片 21">
            <a:extLst>
              <a:ext uri="{FF2B5EF4-FFF2-40B4-BE49-F238E27FC236}">
                <a16:creationId xmlns:a16="http://schemas.microsoft.com/office/drawing/2014/main" id="{ABB51722-46CA-486A-B353-E4EB92744F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98032" y="1432632"/>
            <a:ext cx="965200" cy="965200"/>
          </a:xfrm>
          <a:prstGeom prst="rect">
            <a:avLst/>
          </a:prstGeom>
        </p:spPr>
      </p:pic>
      <p:pic>
        <p:nvPicPr>
          <p:cNvPr id="24" name="圖片 23">
            <a:extLst>
              <a:ext uri="{FF2B5EF4-FFF2-40B4-BE49-F238E27FC236}">
                <a16:creationId xmlns:a16="http://schemas.microsoft.com/office/drawing/2014/main" id="{A630031C-21CA-4179-9C49-1DD084C81BF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39324" y="1440406"/>
            <a:ext cx="957426" cy="957426"/>
          </a:xfrm>
          <a:prstGeom prst="rect">
            <a:avLst/>
          </a:prstGeom>
        </p:spPr>
      </p:pic>
      <p:pic>
        <p:nvPicPr>
          <p:cNvPr id="26" name="圖片 25">
            <a:extLst>
              <a:ext uri="{FF2B5EF4-FFF2-40B4-BE49-F238E27FC236}">
                <a16:creationId xmlns:a16="http://schemas.microsoft.com/office/drawing/2014/main" id="{747CA092-622D-420E-ACF0-0C8F815B62D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72842" y="1434408"/>
            <a:ext cx="969422" cy="969422"/>
          </a:xfrm>
          <a:prstGeom prst="rect">
            <a:avLst/>
          </a:prstGeom>
        </p:spPr>
      </p:pic>
      <p:pic>
        <p:nvPicPr>
          <p:cNvPr id="28" name="圖形 27" descr="有圖釘的地圖">
            <a:extLst>
              <a:ext uri="{FF2B5EF4-FFF2-40B4-BE49-F238E27FC236}">
                <a16:creationId xmlns:a16="http://schemas.microsoft.com/office/drawing/2014/main" id="{DF287391-10FB-4DC4-992E-5557086B69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848" y="4515964"/>
            <a:ext cx="816924" cy="816924"/>
          </a:xfrm>
          <a:prstGeom prst="rect">
            <a:avLst/>
          </a:prstGeom>
        </p:spPr>
      </p:pic>
    </p:spTree>
    <p:extLst>
      <p:ext uri="{BB962C8B-B14F-4D97-AF65-F5344CB8AC3E}">
        <p14:creationId xmlns:p14="http://schemas.microsoft.com/office/powerpoint/2010/main" val="3872746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베이지이(가) 표시된 사진&#10;&#10;자동 생성된 설명">
            <a:extLst>
              <a:ext uri="{FF2B5EF4-FFF2-40B4-BE49-F238E27FC236}">
                <a16:creationId xmlns:a16="http://schemas.microsoft.com/office/drawing/2014/main" id="{613FAC64-5FCE-D035-F2C0-3B4F7C0F152E}"/>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615A0DE-2442-891E-3DD6-A5D10656BDAF}"/>
              </a:ext>
            </a:extLst>
          </p:cNvPr>
          <p:cNvSpPr txBox="1"/>
          <p:nvPr/>
        </p:nvSpPr>
        <p:spPr>
          <a:xfrm>
            <a:off x="4693217" y="2497976"/>
            <a:ext cx="2805576" cy="1862048"/>
          </a:xfrm>
          <a:prstGeom prst="rect">
            <a:avLst/>
          </a:prstGeom>
          <a:noFill/>
        </p:spPr>
        <p:txBody>
          <a:bodyPr wrap="none" rtlCol="0">
            <a:spAutoFit/>
          </a:bodyPr>
          <a:lstStyle/>
          <a:p>
            <a:pPr algn="ctr"/>
            <a:r>
              <a:rPr lang="en-US" altLang="zh-TW" sz="11500" b="1" dirty="0">
                <a:solidFill>
                  <a:schemeClr val="bg1"/>
                </a:solidFill>
                <a:latin typeface="+mj-ea"/>
                <a:ea typeface="+mj-ea"/>
              </a:rPr>
              <a:t>END</a:t>
            </a:r>
            <a:endParaRPr lang="ko-KR" altLang="en-US" sz="11500" b="1" dirty="0">
              <a:solidFill>
                <a:schemeClr val="bg1"/>
              </a:solidFill>
              <a:latin typeface="+mj-ea"/>
              <a:ea typeface="+mj-ea"/>
            </a:endParaRPr>
          </a:p>
        </p:txBody>
      </p:sp>
      <p:sp>
        <p:nvSpPr>
          <p:cNvPr id="8" name="직사각형 7">
            <a:extLst>
              <a:ext uri="{FF2B5EF4-FFF2-40B4-BE49-F238E27FC236}">
                <a16:creationId xmlns:a16="http://schemas.microsoft.com/office/drawing/2014/main" id="{C2F1FA68-B94C-DC12-01CC-31ADA44FD3FE}"/>
              </a:ext>
            </a:extLst>
          </p:cNvPr>
          <p:cNvSpPr/>
          <p:nvPr/>
        </p:nvSpPr>
        <p:spPr>
          <a:xfrm>
            <a:off x="1104900" y="2120900"/>
            <a:ext cx="10007600" cy="2616200"/>
          </a:xfrm>
          <a:prstGeom prst="rect">
            <a:avLst/>
          </a:prstGeom>
          <a:noFill/>
          <a:ln w="254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60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92B5AF7D-8810-4715-9DDC-B9445B34F0E9}"/>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grpSp>
        <p:nvGrpSpPr>
          <p:cNvPr id="17" name="群組 16"/>
          <p:cNvGrpSpPr/>
          <p:nvPr/>
        </p:nvGrpSpPr>
        <p:grpSpPr>
          <a:xfrm>
            <a:off x="1056910" y="1161454"/>
            <a:ext cx="10078181" cy="4535092"/>
            <a:chOff x="1056909" y="1498421"/>
            <a:chExt cx="10078181" cy="4535092"/>
          </a:xfrm>
        </p:grpSpPr>
        <p:sp>
          <p:nvSpPr>
            <p:cNvPr id="2" name="직사각형 1">
              <a:extLst>
                <a:ext uri="{FF2B5EF4-FFF2-40B4-BE49-F238E27FC236}">
                  <a16:creationId xmlns:a16="http://schemas.microsoft.com/office/drawing/2014/main" id="{376C4999-CB3D-CDC5-BC8C-B254A7C94AC7}"/>
                </a:ext>
              </a:extLst>
            </p:cNvPr>
            <p:cNvSpPr/>
            <p:nvPr/>
          </p:nvSpPr>
          <p:spPr>
            <a:xfrm>
              <a:off x="1056909" y="1498421"/>
              <a:ext cx="5040000" cy="22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4" name="직사각형 3">
              <a:extLst>
                <a:ext uri="{FF2B5EF4-FFF2-40B4-BE49-F238E27FC236}">
                  <a16:creationId xmlns:a16="http://schemas.microsoft.com/office/drawing/2014/main" id="{30C9C3EA-B8B6-FBE1-99D6-1B904B9E0B09}"/>
                </a:ext>
              </a:extLst>
            </p:cNvPr>
            <p:cNvSpPr/>
            <p:nvPr/>
          </p:nvSpPr>
          <p:spPr>
            <a:xfrm>
              <a:off x="6092950" y="1498421"/>
              <a:ext cx="5040000" cy="2268000"/>
            </a:xfrm>
            <a:prstGeom prst="rect">
              <a:avLst/>
            </a:prstGeom>
            <a:solidFill>
              <a:srgbClr val="DED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85000"/>
                    <a:lumOff val="15000"/>
                  </a:schemeClr>
                </a:solidFill>
              </a:endParaRPr>
            </a:p>
          </p:txBody>
        </p:sp>
        <p:sp>
          <p:nvSpPr>
            <p:cNvPr id="6" name="직사각형 5">
              <a:extLst>
                <a:ext uri="{FF2B5EF4-FFF2-40B4-BE49-F238E27FC236}">
                  <a16:creationId xmlns:a16="http://schemas.microsoft.com/office/drawing/2014/main" id="{E9A989A6-0A3B-DB1B-FCDB-7C2EEC034F1A}"/>
                </a:ext>
              </a:extLst>
            </p:cNvPr>
            <p:cNvSpPr/>
            <p:nvPr/>
          </p:nvSpPr>
          <p:spPr>
            <a:xfrm>
              <a:off x="1056910" y="3765513"/>
              <a:ext cx="5040000" cy="2268000"/>
            </a:xfrm>
            <a:prstGeom prst="rect">
              <a:avLst/>
            </a:prstGeom>
            <a:solidFill>
              <a:srgbClr val="B0C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7" name="직사각형 6">
              <a:extLst>
                <a:ext uri="{FF2B5EF4-FFF2-40B4-BE49-F238E27FC236}">
                  <a16:creationId xmlns:a16="http://schemas.microsoft.com/office/drawing/2014/main" id="{A45E45F3-0B0F-0E1B-0F30-3D01CF55D4BD}"/>
                </a:ext>
              </a:extLst>
            </p:cNvPr>
            <p:cNvSpPr/>
            <p:nvPr/>
          </p:nvSpPr>
          <p:spPr>
            <a:xfrm>
              <a:off x="6095090" y="3765513"/>
              <a:ext cx="5040000" cy="226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85000"/>
                    <a:lumOff val="15000"/>
                  </a:schemeClr>
                </a:solidFill>
              </a:endParaRPr>
            </a:p>
          </p:txBody>
        </p:sp>
        <p:sp>
          <p:nvSpPr>
            <p:cNvPr id="8" name="TextBox 7">
              <a:extLst>
                <a:ext uri="{FF2B5EF4-FFF2-40B4-BE49-F238E27FC236}">
                  <a16:creationId xmlns:a16="http://schemas.microsoft.com/office/drawing/2014/main" id="{BCFE600E-234F-A40C-3876-A27C26D767A3}"/>
                </a:ext>
              </a:extLst>
            </p:cNvPr>
            <p:cNvSpPr txBox="1"/>
            <p:nvPr/>
          </p:nvSpPr>
          <p:spPr>
            <a:xfrm>
              <a:off x="1248265" y="1706633"/>
              <a:ext cx="4629240" cy="1348061"/>
            </a:xfrm>
            <a:prstGeom prst="rect">
              <a:avLst/>
            </a:prstGeom>
            <a:noFill/>
            <a:ln>
              <a:noFill/>
            </a:ln>
          </p:spPr>
          <p:txBody>
            <a:bodyPr wrap="square" rtlCol="0">
              <a:spAutoFit/>
            </a:bodyPr>
            <a:lstStyle/>
            <a:p>
              <a:pPr>
                <a:lnSpc>
                  <a:spcPct val="170000"/>
                </a:lnSpc>
              </a:pPr>
              <a:r>
                <a:rPr lang="zh-TW" altLang="en-US" sz="1600" dirty="0">
                  <a:solidFill>
                    <a:schemeClr val="bg1"/>
                  </a:solidFill>
                  <a:latin typeface="微軟正黑體 Light" panose="020B0304030504040204" pitchFamily="34" charset="-120"/>
                  <a:ea typeface="微軟正黑體 Light" panose="020B0304030504040204" pitchFamily="34" charset="-120"/>
                </a:rPr>
                <a:t>多樣的自然景觀，如太魯閣國家公園、七星潭。</a:t>
              </a:r>
            </a:p>
            <a:p>
              <a:pPr>
                <a:lnSpc>
                  <a:spcPct val="170000"/>
                </a:lnSpc>
              </a:pPr>
              <a:r>
                <a:rPr lang="zh-TW" altLang="en-US" sz="1600" dirty="0">
                  <a:solidFill>
                    <a:schemeClr val="bg1"/>
                  </a:solidFill>
                  <a:latin typeface="微軟正黑體 Light" panose="020B0304030504040204" pitchFamily="34" charset="-120"/>
                  <a:ea typeface="微軟正黑體 Light" panose="020B0304030504040204" pitchFamily="34" charset="-120"/>
                </a:rPr>
                <a:t>豐富的文化和歷史遺產，包括原住民文化。</a:t>
              </a:r>
            </a:p>
            <a:p>
              <a:pPr>
                <a:lnSpc>
                  <a:spcPct val="170000"/>
                </a:lnSpc>
              </a:pPr>
              <a:r>
                <a:rPr lang="zh-TW" altLang="en-US" sz="1600" dirty="0">
                  <a:solidFill>
                    <a:schemeClr val="bg1"/>
                  </a:solidFill>
                  <a:latin typeface="微軟正黑體 Light" panose="020B0304030504040204" pitchFamily="34" charset="-120"/>
                  <a:ea typeface="微軟正黑體 Light" panose="020B0304030504040204" pitchFamily="34" charset="-120"/>
                </a:rPr>
                <a:t>獨特的地方美食，如宜蘭三星蔥、花蓮鮮奶。</a:t>
              </a:r>
              <a:endParaRPr lang="en-US" altLang="ko-KR" sz="1600" dirty="0">
                <a:solidFill>
                  <a:schemeClr val="bg1"/>
                </a:solidFill>
                <a:latin typeface="微軟正黑體 Light" panose="020B0304030504040204" pitchFamily="34" charset="-120"/>
                <a:ea typeface="微軟正黑體 Light" panose="020B0304030504040204" pitchFamily="34" charset="-120"/>
              </a:endParaRPr>
            </a:p>
          </p:txBody>
        </p:sp>
        <p:sp>
          <p:nvSpPr>
            <p:cNvPr id="9" name="TextBox 8">
              <a:extLst>
                <a:ext uri="{FF2B5EF4-FFF2-40B4-BE49-F238E27FC236}">
                  <a16:creationId xmlns:a16="http://schemas.microsoft.com/office/drawing/2014/main" id="{972D65B1-635E-3F9E-4479-D8B7FA91A66B}"/>
                </a:ext>
              </a:extLst>
            </p:cNvPr>
            <p:cNvSpPr txBox="1"/>
            <p:nvPr/>
          </p:nvSpPr>
          <p:spPr>
            <a:xfrm>
              <a:off x="7392202" y="1706633"/>
              <a:ext cx="3615784" cy="1290481"/>
            </a:xfrm>
            <a:prstGeom prst="rect">
              <a:avLst/>
            </a:prstGeom>
            <a:noFill/>
            <a:ln>
              <a:noFill/>
            </a:ln>
          </p:spPr>
          <p:txBody>
            <a:bodyPr wrap="square" rtlCol="0">
              <a:spAutoFit/>
            </a:bodyPr>
            <a:lstStyle/>
            <a:p>
              <a:pPr algn="r">
                <a:lnSpc>
                  <a:spcPct val="170000"/>
                </a:lnSpc>
              </a:pPr>
              <a:r>
                <a:rPr lang="zh-TW" altLang="en-US" sz="1600" dirty="0">
                  <a:solidFill>
                    <a:schemeClr val="tx1">
                      <a:lumMod val="65000"/>
                      <a:lumOff val="35000"/>
                    </a:schemeClr>
                  </a:solidFill>
                  <a:latin typeface="微軟正黑體 Light" panose="020B0304030504040204" pitchFamily="34" charset="-120"/>
                  <a:ea typeface="微軟正黑體 Light" panose="020B0304030504040204" pitchFamily="34" charset="-120"/>
                </a:rPr>
                <a:t>交通便利性有待提升，</a:t>
              </a:r>
              <a:endParaRPr lang="en-US" altLang="zh-TW" sz="1600" dirty="0">
                <a:solidFill>
                  <a:schemeClr val="tx1">
                    <a:lumMod val="65000"/>
                    <a:lumOff val="35000"/>
                  </a:schemeClr>
                </a:solidFill>
                <a:latin typeface="微軟正黑體 Light" panose="020B0304030504040204" pitchFamily="34" charset="-120"/>
                <a:ea typeface="微軟正黑體 Light" panose="020B0304030504040204" pitchFamily="34" charset="-120"/>
              </a:endParaRPr>
            </a:p>
            <a:p>
              <a:pPr algn="r">
                <a:lnSpc>
                  <a:spcPct val="170000"/>
                </a:lnSpc>
              </a:pPr>
              <a:r>
                <a:rPr lang="zh-TW" altLang="en-US" sz="1600" dirty="0">
                  <a:solidFill>
                    <a:schemeClr val="tx1">
                      <a:lumMod val="65000"/>
                      <a:lumOff val="35000"/>
                    </a:schemeClr>
                  </a:solidFill>
                  <a:latin typeface="微軟正黑體 Light" panose="020B0304030504040204" pitchFamily="34" charset="-120"/>
                  <a:ea typeface="微軟正黑體 Light" panose="020B0304030504040204" pitchFamily="34" charset="-120"/>
                </a:rPr>
                <a:t>特別是從其他城市到宜花東的連接。</a:t>
              </a:r>
            </a:p>
            <a:p>
              <a:pPr algn="r">
                <a:lnSpc>
                  <a:spcPct val="170000"/>
                </a:lnSpc>
              </a:pPr>
              <a:r>
                <a:rPr lang="zh-TW" altLang="en-US" sz="1600" dirty="0">
                  <a:solidFill>
                    <a:schemeClr val="tx1">
                      <a:lumMod val="65000"/>
                      <a:lumOff val="35000"/>
                    </a:schemeClr>
                  </a:solidFill>
                  <a:latin typeface="微軟正黑體 Light" panose="020B0304030504040204" pitchFamily="34" charset="-120"/>
                  <a:ea typeface="微軟正黑體 Light" panose="020B0304030504040204" pitchFamily="34" charset="-120"/>
                </a:rPr>
                <a:t>旅遊資源在高峰期可能過度擁擠。</a:t>
              </a:r>
              <a:endParaRPr lang="en-US" altLang="ko-KR" sz="1600" dirty="0">
                <a:solidFill>
                  <a:schemeClr val="tx1">
                    <a:lumMod val="65000"/>
                    <a:lumOff val="35000"/>
                  </a:schemeClr>
                </a:solidFill>
                <a:latin typeface="微軟正黑體 Light" panose="020B0304030504040204" pitchFamily="34" charset="-120"/>
                <a:ea typeface="微軟正黑體 Light" panose="020B0304030504040204" pitchFamily="34" charset="-120"/>
              </a:endParaRPr>
            </a:p>
          </p:txBody>
        </p:sp>
        <p:sp>
          <p:nvSpPr>
            <p:cNvPr id="10" name="TextBox 9">
              <a:extLst>
                <a:ext uri="{FF2B5EF4-FFF2-40B4-BE49-F238E27FC236}">
                  <a16:creationId xmlns:a16="http://schemas.microsoft.com/office/drawing/2014/main" id="{5E92B668-8F9D-0DB6-5C6E-0A5FB8153C81}"/>
                </a:ext>
              </a:extLst>
            </p:cNvPr>
            <p:cNvSpPr txBox="1"/>
            <p:nvPr/>
          </p:nvSpPr>
          <p:spPr>
            <a:xfrm>
              <a:off x="1248265" y="4728443"/>
              <a:ext cx="4578471" cy="929485"/>
            </a:xfrm>
            <a:prstGeom prst="rect">
              <a:avLst/>
            </a:prstGeom>
            <a:noFill/>
            <a:ln>
              <a:noFill/>
            </a:ln>
          </p:spPr>
          <p:txBody>
            <a:bodyPr wrap="square" rtlCol="0">
              <a:spAutoFit/>
            </a:bodyPr>
            <a:lstStyle/>
            <a:p>
              <a:pPr>
                <a:lnSpc>
                  <a:spcPct val="170000"/>
                </a:lnSpc>
              </a:pPr>
              <a:r>
                <a:rPr lang="zh-TW" altLang="en-US" sz="1600" dirty="0">
                  <a:solidFill>
                    <a:schemeClr val="tx1">
                      <a:lumMod val="65000"/>
                      <a:lumOff val="35000"/>
                    </a:schemeClr>
                  </a:solidFill>
                  <a:latin typeface="+mn-ea"/>
                </a:rPr>
                <a:t>發展生態旅遊和文化體驗活動。</a:t>
              </a:r>
            </a:p>
            <a:p>
              <a:pPr>
                <a:lnSpc>
                  <a:spcPct val="170000"/>
                </a:lnSpc>
              </a:pPr>
              <a:r>
                <a:rPr lang="zh-TW" altLang="en-US" sz="1600" dirty="0">
                  <a:solidFill>
                    <a:schemeClr val="tx1">
                      <a:lumMod val="65000"/>
                      <a:lumOff val="35000"/>
                    </a:schemeClr>
                  </a:solidFill>
                  <a:latin typeface="+mn-ea"/>
                </a:rPr>
                <a:t>利用數位媒體和社交網絡提升宜花東的知名度。</a:t>
              </a:r>
              <a:endParaRPr lang="en-US" altLang="ko-KR" sz="1600" dirty="0">
                <a:solidFill>
                  <a:schemeClr val="tx1">
                    <a:lumMod val="65000"/>
                    <a:lumOff val="35000"/>
                  </a:schemeClr>
                </a:solidFill>
                <a:latin typeface="+mn-ea"/>
              </a:endParaRPr>
            </a:p>
          </p:txBody>
        </p:sp>
        <p:sp>
          <p:nvSpPr>
            <p:cNvPr id="11" name="TextBox 10">
              <a:extLst>
                <a:ext uri="{FF2B5EF4-FFF2-40B4-BE49-F238E27FC236}">
                  <a16:creationId xmlns:a16="http://schemas.microsoft.com/office/drawing/2014/main" id="{B7F77345-7530-5E72-AF61-7A8A76C4B70B}"/>
                </a:ext>
              </a:extLst>
            </p:cNvPr>
            <p:cNvSpPr txBox="1"/>
            <p:nvPr/>
          </p:nvSpPr>
          <p:spPr>
            <a:xfrm>
              <a:off x="7090243" y="4728442"/>
              <a:ext cx="3917742" cy="929485"/>
            </a:xfrm>
            <a:prstGeom prst="rect">
              <a:avLst/>
            </a:prstGeom>
            <a:noFill/>
            <a:ln>
              <a:noFill/>
            </a:ln>
          </p:spPr>
          <p:txBody>
            <a:bodyPr wrap="square" rtlCol="0">
              <a:spAutoFit/>
            </a:bodyPr>
            <a:lstStyle/>
            <a:p>
              <a:pPr algn="r">
                <a:lnSpc>
                  <a:spcPct val="170000"/>
                </a:lnSpc>
              </a:pPr>
              <a:r>
                <a:rPr lang="zh-TW" altLang="en-US" sz="1600" dirty="0">
                  <a:solidFill>
                    <a:schemeClr val="bg1"/>
                  </a:solidFill>
                  <a:latin typeface="+mn-ea"/>
                </a:rPr>
                <a:t>氣候變化可能影響自然景觀和旅遊活動。</a:t>
              </a:r>
            </a:p>
            <a:p>
              <a:pPr algn="r">
                <a:lnSpc>
                  <a:spcPct val="170000"/>
                </a:lnSpc>
              </a:pPr>
              <a:r>
                <a:rPr lang="zh-TW" altLang="en-US" sz="1600" dirty="0">
                  <a:solidFill>
                    <a:schemeClr val="bg1"/>
                  </a:solidFill>
                  <a:latin typeface="+mn-ea"/>
                </a:rPr>
                <a:t>競爭日益激烈的國內旅遊市場。</a:t>
              </a:r>
              <a:endParaRPr lang="en-US" altLang="ko-KR" sz="1600" dirty="0">
                <a:solidFill>
                  <a:schemeClr val="bg1"/>
                </a:solidFill>
                <a:latin typeface="+mn-ea"/>
              </a:endParaRPr>
            </a:p>
          </p:txBody>
        </p:sp>
        <p:sp>
          <p:nvSpPr>
            <p:cNvPr id="12" name="TextBox 11">
              <a:extLst>
                <a:ext uri="{FF2B5EF4-FFF2-40B4-BE49-F238E27FC236}">
                  <a16:creationId xmlns:a16="http://schemas.microsoft.com/office/drawing/2014/main" id="{8C475D51-506D-09C9-158A-862AF20EC844}"/>
                </a:ext>
              </a:extLst>
            </p:cNvPr>
            <p:cNvSpPr txBox="1"/>
            <p:nvPr/>
          </p:nvSpPr>
          <p:spPr>
            <a:xfrm>
              <a:off x="3936999" y="3202101"/>
              <a:ext cx="2052917" cy="584775"/>
            </a:xfrm>
            <a:prstGeom prst="rect">
              <a:avLst/>
            </a:prstGeom>
            <a:noFill/>
          </p:spPr>
          <p:txBody>
            <a:bodyPr wrap="square" rtlCol="0">
              <a:spAutoFit/>
            </a:bodyPr>
            <a:lstStyle/>
            <a:p>
              <a:pPr algn="r"/>
              <a:r>
                <a:rPr lang="en-US" altLang="ko-KR" sz="3200" b="1" dirty="0">
                  <a:solidFill>
                    <a:schemeClr val="bg1"/>
                  </a:solidFill>
                </a:rPr>
                <a:t>Strengths</a:t>
              </a:r>
              <a:endParaRPr lang="ko-KR" altLang="en-US" sz="3200" b="1" dirty="0">
                <a:solidFill>
                  <a:schemeClr val="bg1"/>
                </a:solidFill>
              </a:endParaRPr>
            </a:p>
          </p:txBody>
        </p:sp>
        <p:sp>
          <p:nvSpPr>
            <p:cNvPr id="13" name="TextBox 12">
              <a:extLst>
                <a:ext uri="{FF2B5EF4-FFF2-40B4-BE49-F238E27FC236}">
                  <a16:creationId xmlns:a16="http://schemas.microsoft.com/office/drawing/2014/main" id="{5E48D932-EF5E-BA90-04D3-753FBA32E546}"/>
                </a:ext>
              </a:extLst>
            </p:cNvPr>
            <p:cNvSpPr txBox="1"/>
            <p:nvPr/>
          </p:nvSpPr>
          <p:spPr>
            <a:xfrm>
              <a:off x="6149173" y="3232878"/>
              <a:ext cx="2325959" cy="523220"/>
            </a:xfrm>
            <a:prstGeom prst="rect">
              <a:avLst/>
            </a:prstGeom>
            <a:noFill/>
          </p:spPr>
          <p:txBody>
            <a:bodyPr wrap="square" rtlCol="0">
              <a:spAutoFit/>
            </a:bodyPr>
            <a:lstStyle/>
            <a:p>
              <a:r>
                <a:rPr lang="en-US" altLang="ko-KR" sz="2800" b="1" dirty="0">
                  <a:solidFill>
                    <a:schemeClr val="tx1">
                      <a:lumMod val="65000"/>
                      <a:lumOff val="35000"/>
                    </a:schemeClr>
                  </a:solidFill>
                </a:rPr>
                <a:t>Weaknesses</a:t>
              </a:r>
              <a:endParaRPr lang="ko-KR" altLang="en-US" sz="2800" b="1" dirty="0">
                <a:solidFill>
                  <a:schemeClr val="tx1">
                    <a:lumMod val="65000"/>
                    <a:lumOff val="35000"/>
                  </a:schemeClr>
                </a:solidFill>
              </a:endParaRPr>
            </a:p>
          </p:txBody>
        </p:sp>
        <p:sp>
          <p:nvSpPr>
            <p:cNvPr id="14" name="TextBox 13">
              <a:extLst>
                <a:ext uri="{FF2B5EF4-FFF2-40B4-BE49-F238E27FC236}">
                  <a16:creationId xmlns:a16="http://schemas.microsoft.com/office/drawing/2014/main" id="{B7AAFFC9-6F7E-E1CD-92D5-7EEFDFDC0B3F}"/>
                </a:ext>
              </a:extLst>
            </p:cNvPr>
            <p:cNvSpPr txBox="1"/>
            <p:nvPr/>
          </p:nvSpPr>
          <p:spPr>
            <a:xfrm>
              <a:off x="3217332" y="3768084"/>
              <a:ext cx="2797985" cy="584775"/>
            </a:xfrm>
            <a:prstGeom prst="rect">
              <a:avLst/>
            </a:prstGeom>
            <a:noFill/>
          </p:spPr>
          <p:txBody>
            <a:bodyPr wrap="square" rtlCol="0">
              <a:spAutoFit/>
            </a:bodyPr>
            <a:lstStyle/>
            <a:p>
              <a:pPr algn="r"/>
              <a:r>
                <a:rPr lang="en-US" altLang="ko-KR" sz="3200" b="1" dirty="0">
                  <a:solidFill>
                    <a:schemeClr val="tx1">
                      <a:lumMod val="65000"/>
                      <a:lumOff val="35000"/>
                    </a:schemeClr>
                  </a:solidFill>
                </a:rPr>
                <a:t>Opportunities</a:t>
              </a:r>
              <a:endParaRPr lang="ko-KR" altLang="en-US" sz="3200" b="1" dirty="0">
                <a:solidFill>
                  <a:schemeClr val="tx1">
                    <a:lumMod val="65000"/>
                    <a:lumOff val="35000"/>
                  </a:schemeClr>
                </a:solidFill>
              </a:endParaRPr>
            </a:p>
          </p:txBody>
        </p:sp>
        <p:sp>
          <p:nvSpPr>
            <p:cNvPr id="15" name="TextBox 14">
              <a:extLst>
                <a:ext uri="{FF2B5EF4-FFF2-40B4-BE49-F238E27FC236}">
                  <a16:creationId xmlns:a16="http://schemas.microsoft.com/office/drawing/2014/main" id="{F16932FA-A49E-98CB-DD6A-9BE17A90227C}"/>
                </a:ext>
              </a:extLst>
            </p:cNvPr>
            <p:cNvSpPr txBox="1"/>
            <p:nvPr/>
          </p:nvSpPr>
          <p:spPr>
            <a:xfrm>
              <a:off x="6189644" y="3768084"/>
              <a:ext cx="1811355" cy="584775"/>
            </a:xfrm>
            <a:prstGeom prst="rect">
              <a:avLst/>
            </a:prstGeom>
            <a:noFill/>
          </p:spPr>
          <p:txBody>
            <a:bodyPr wrap="square" rtlCol="0">
              <a:spAutoFit/>
            </a:bodyPr>
            <a:lstStyle/>
            <a:p>
              <a:r>
                <a:rPr lang="en-US" altLang="ko-KR" sz="3200" b="1" dirty="0">
                  <a:solidFill>
                    <a:schemeClr val="bg1"/>
                  </a:solidFill>
                </a:rPr>
                <a:t>Threats</a:t>
              </a:r>
              <a:endParaRPr lang="ko-KR" altLang="en-US" sz="3200" b="1" dirty="0">
                <a:solidFill>
                  <a:schemeClr val="bg1"/>
                </a:solidFill>
              </a:endParaRPr>
            </a:p>
          </p:txBody>
        </p:sp>
      </p:grpSp>
      <p:sp>
        <p:nvSpPr>
          <p:cNvPr id="16" name="矩形 15"/>
          <p:cNvSpPr/>
          <p:nvPr/>
        </p:nvSpPr>
        <p:spPr>
          <a:xfrm>
            <a:off x="9906000" y="6295152"/>
            <a:ext cx="2203972" cy="4872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4814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63267" y="2656870"/>
            <a:ext cx="1465466"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2</a:t>
            </a: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612264" y="3241645"/>
            <a:ext cx="2967479" cy="1015663"/>
          </a:xfrm>
          <a:prstGeom prst="rect">
            <a:avLst/>
          </a:prstGeom>
          <a:noFill/>
        </p:spPr>
        <p:txBody>
          <a:bodyPr wrap="none" rtlCol="0">
            <a:spAutoFit/>
          </a:bodyPr>
          <a:lstStyle/>
          <a:p>
            <a:pPr algn="ctr"/>
            <a:r>
              <a:rPr lang="en-US" altLang="ko-KR" sz="6000" b="1" dirty="0">
                <a:solidFill>
                  <a:schemeClr val="tx1">
                    <a:lumMod val="75000"/>
                    <a:lumOff val="25000"/>
                  </a:schemeClr>
                </a:solidFill>
                <a:latin typeface="+mj-ea"/>
                <a:ea typeface="+mj-ea"/>
              </a:rPr>
              <a:t>STP</a:t>
            </a:r>
            <a:r>
              <a:rPr lang="ko-KR" altLang="en-US" sz="6000" b="1" dirty="0">
                <a:solidFill>
                  <a:schemeClr val="tx1">
                    <a:lumMod val="75000"/>
                    <a:lumOff val="25000"/>
                  </a:schemeClr>
                </a:solidFill>
                <a:latin typeface="+mj-ea"/>
                <a:ea typeface="+mj-ea"/>
              </a:rPr>
              <a:t>分析</a:t>
            </a:r>
          </a:p>
        </p:txBody>
      </p:sp>
      <p:sp>
        <p:nvSpPr>
          <p:cNvPr id="5" name="矩形 4"/>
          <p:cNvSpPr/>
          <p:nvPr/>
        </p:nvSpPr>
        <p:spPr>
          <a:xfrm>
            <a:off x="9770533" y="6295152"/>
            <a:ext cx="2339439"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331221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1F86229C-17C3-4F80-9299-F7BDA1195384}"/>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16" name="TextBox 15">
            <a:extLst>
              <a:ext uri="{FF2B5EF4-FFF2-40B4-BE49-F238E27FC236}">
                <a16:creationId xmlns:a16="http://schemas.microsoft.com/office/drawing/2014/main" id="{9E9D781C-37F2-EC56-DBC6-D210394CDE3B}"/>
              </a:ext>
            </a:extLst>
          </p:cNvPr>
          <p:cNvSpPr txBox="1"/>
          <p:nvPr/>
        </p:nvSpPr>
        <p:spPr>
          <a:xfrm>
            <a:off x="9112685" y="2106016"/>
            <a:ext cx="1576072" cy="400110"/>
          </a:xfrm>
          <a:prstGeom prst="rect">
            <a:avLst/>
          </a:prstGeom>
          <a:noFill/>
        </p:spPr>
        <p:txBody>
          <a:bodyPr wrap="none" rtlCol="0">
            <a:spAutoFit/>
          </a:bodyPr>
          <a:lstStyle/>
          <a:p>
            <a:pPr algn="ctr"/>
            <a:r>
              <a:rPr lang="ko-KR" altLang="en-US" sz="2000" b="1" dirty="0">
                <a:solidFill>
                  <a:schemeClr val="bg1"/>
                </a:solidFill>
              </a:rPr>
              <a:t>소제목을 입력</a:t>
            </a:r>
          </a:p>
        </p:txBody>
      </p:sp>
      <p:grpSp>
        <p:nvGrpSpPr>
          <p:cNvPr id="13" name="群組 12"/>
          <p:cNvGrpSpPr/>
          <p:nvPr/>
        </p:nvGrpSpPr>
        <p:grpSpPr>
          <a:xfrm>
            <a:off x="544873" y="1689101"/>
            <a:ext cx="3541157" cy="3479799"/>
            <a:chOff x="544873" y="1932801"/>
            <a:chExt cx="3541157" cy="3479799"/>
          </a:xfrm>
        </p:grpSpPr>
        <p:sp>
          <p:nvSpPr>
            <p:cNvPr id="4" name="사각형: 둥근 모서리 3">
              <a:extLst>
                <a:ext uri="{FF2B5EF4-FFF2-40B4-BE49-F238E27FC236}">
                  <a16:creationId xmlns:a16="http://schemas.microsoft.com/office/drawing/2014/main" id="{2F7A7E0C-9218-D337-C592-5D3960F7D537}"/>
                </a:ext>
              </a:extLst>
            </p:cNvPr>
            <p:cNvSpPr/>
            <p:nvPr/>
          </p:nvSpPr>
          <p:spPr>
            <a:xfrm>
              <a:off x="544873" y="2386221"/>
              <a:ext cx="3541157" cy="3026379"/>
            </a:xfrm>
            <a:prstGeom prst="roundRect">
              <a:avLst>
                <a:gd name="adj" fmla="val 21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8495A723-5404-78E2-929B-8CE015918C62}"/>
                </a:ext>
              </a:extLst>
            </p:cNvPr>
            <p:cNvSpPr/>
            <p:nvPr/>
          </p:nvSpPr>
          <p:spPr>
            <a:xfrm>
              <a:off x="784814" y="1932801"/>
              <a:ext cx="3061275" cy="935527"/>
            </a:xfrm>
            <a:prstGeom prst="roundRect">
              <a:avLst>
                <a:gd name="adj" fmla="val 481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D9611FB-AD51-84D4-8856-B4CBABB39BB2}"/>
                </a:ext>
              </a:extLst>
            </p:cNvPr>
            <p:cNvSpPr txBox="1"/>
            <p:nvPr/>
          </p:nvSpPr>
          <p:spPr>
            <a:xfrm>
              <a:off x="1413601" y="2051783"/>
              <a:ext cx="1803699" cy="707886"/>
            </a:xfrm>
            <a:prstGeom prst="rect">
              <a:avLst/>
            </a:prstGeom>
            <a:noFill/>
          </p:spPr>
          <p:txBody>
            <a:bodyPr wrap="none" rtlCol="0">
              <a:spAutoFit/>
            </a:bodyPr>
            <a:lstStyle/>
            <a:p>
              <a:pPr algn="ctr"/>
              <a:r>
                <a:rPr lang="zh-TW" altLang="en-US" sz="2000" b="1" dirty="0">
                  <a:solidFill>
                    <a:schemeClr val="bg1"/>
                  </a:solidFill>
                  <a:latin typeface="微軟正黑體 Light" panose="020B0304030504040204" pitchFamily="34" charset="-120"/>
                  <a:ea typeface="微軟正黑體 Light" panose="020B0304030504040204" pitchFamily="34" charset="-120"/>
                </a:rPr>
                <a:t>市場細分</a:t>
              </a:r>
              <a:endParaRPr lang="en-US" altLang="zh-TW" sz="2000" b="1" dirty="0">
                <a:solidFill>
                  <a:schemeClr val="bg1"/>
                </a:solidFill>
                <a:latin typeface="微軟正黑體 Light" panose="020B0304030504040204" pitchFamily="34" charset="-120"/>
                <a:ea typeface="微軟正黑體 Light" panose="020B0304030504040204" pitchFamily="34" charset="-120"/>
              </a:endParaRPr>
            </a:p>
            <a:p>
              <a:pPr algn="ctr"/>
              <a:r>
                <a:rPr lang="en-US" altLang="ko-KR" sz="2000" b="1" dirty="0">
                  <a:solidFill>
                    <a:schemeClr val="bg1"/>
                  </a:solidFill>
                  <a:latin typeface="微軟正黑體 Light" panose="020B0304030504040204" pitchFamily="34" charset="-120"/>
                  <a:ea typeface="微軟正黑體 Light" panose="020B0304030504040204" pitchFamily="34" charset="-120"/>
                </a:rPr>
                <a:t>Segmentation</a:t>
              </a:r>
              <a:endParaRPr lang="ko-KR" altLang="en-US" sz="2000" b="1" dirty="0">
                <a:solidFill>
                  <a:schemeClr val="bg1"/>
                </a:solidFill>
                <a:latin typeface="微軟正黑體 Light" panose="020B0304030504040204" pitchFamily="34" charset="-120"/>
              </a:endParaRPr>
            </a:p>
          </p:txBody>
        </p:sp>
        <p:sp>
          <p:nvSpPr>
            <p:cNvPr id="17" name="TextBox 16">
              <a:extLst>
                <a:ext uri="{FF2B5EF4-FFF2-40B4-BE49-F238E27FC236}">
                  <a16:creationId xmlns:a16="http://schemas.microsoft.com/office/drawing/2014/main" id="{DB6CC92F-6243-482A-0719-0BF83F3A213D}"/>
                </a:ext>
              </a:extLst>
            </p:cNvPr>
            <p:cNvSpPr txBox="1"/>
            <p:nvPr/>
          </p:nvSpPr>
          <p:spPr>
            <a:xfrm>
              <a:off x="902204" y="3083802"/>
              <a:ext cx="2826491" cy="1631216"/>
            </a:xfrm>
            <a:prstGeom prst="rect">
              <a:avLst/>
            </a:prstGeom>
            <a:noFill/>
          </p:spPr>
          <p:txBody>
            <a:bodyPr wrap="square" rtlCol="0">
              <a:spAutoFit/>
            </a:bodyPr>
            <a:lstStyle/>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目標群體包括年輕人、學生、初入職場者。</a:t>
              </a:r>
            </a:p>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旅遊偏好包括自然景觀、文化體驗、美食探索。</a:t>
              </a:r>
            </a:p>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重視預算控制、行程彈性。</a:t>
              </a:r>
              <a:endParaRPr lang="ko-KR" altLang="en-US" sz="1600" spc="-150" dirty="0">
                <a:latin typeface="微軟正黑體 Light" panose="020B0304030504040204" pitchFamily="34" charset="-120"/>
              </a:endParaRPr>
            </a:p>
          </p:txBody>
        </p:sp>
      </p:grpSp>
      <p:sp>
        <p:nvSpPr>
          <p:cNvPr id="20" name="矩形 19"/>
          <p:cNvSpPr/>
          <p:nvPr/>
        </p:nvSpPr>
        <p:spPr>
          <a:xfrm>
            <a:off x="9660467" y="6295152"/>
            <a:ext cx="2449505" cy="4872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grpSp>
        <p:nvGrpSpPr>
          <p:cNvPr id="21" name="群組 20"/>
          <p:cNvGrpSpPr/>
          <p:nvPr/>
        </p:nvGrpSpPr>
        <p:grpSpPr>
          <a:xfrm>
            <a:off x="4334215" y="1689101"/>
            <a:ext cx="3541157" cy="3479799"/>
            <a:chOff x="544873" y="1932801"/>
            <a:chExt cx="3541157" cy="3479799"/>
          </a:xfrm>
        </p:grpSpPr>
        <p:sp>
          <p:nvSpPr>
            <p:cNvPr id="22" name="사각형: 둥근 모서리 3">
              <a:extLst>
                <a:ext uri="{FF2B5EF4-FFF2-40B4-BE49-F238E27FC236}">
                  <a16:creationId xmlns:a16="http://schemas.microsoft.com/office/drawing/2014/main" id="{2F7A7E0C-9218-D337-C592-5D3960F7D537}"/>
                </a:ext>
              </a:extLst>
            </p:cNvPr>
            <p:cNvSpPr/>
            <p:nvPr/>
          </p:nvSpPr>
          <p:spPr>
            <a:xfrm>
              <a:off x="544873" y="2386221"/>
              <a:ext cx="3541157" cy="3026379"/>
            </a:xfrm>
            <a:prstGeom prst="roundRect">
              <a:avLst>
                <a:gd name="adj" fmla="val 21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5">
              <a:extLst>
                <a:ext uri="{FF2B5EF4-FFF2-40B4-BE49-F238E27FC236}">
                  <a16:creationId xmlns:a16="http://schemas.microsoft.com/office/drawing/2014/main" id="{8495A723-5404-78E2-929B-8CE015918C62}"/>
                </a:ext>
              </a:extLst>
            </p:cNvPr>
            <p:cNvSpPr/>
            <p:nvPr/>
          </p:nvSpPr>
          <p:spPr>
            <a:xfrm>
              <a:off x="784814" y="1932801"/>
              <a:ext cx="3061275" cy="935527"/>
            </a:xfrm>
            <a:prstGeom prst="roundRect">
              <a:avLst>
                <a:gd name="adj" fmla="val 48194"/>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13">
              <a:extLst>
                <a:ext uri="{FF2B5EF4-FFF2-40B4-BE49-F238E27FC236}">
                  <a16:creationId xmlns:a16="http://schemas.microsoft.com/office/drawing/2014/main" id="{DD9611FB-AD51-84D4-8856-B4CBABB39BB2}"/>
                </a:ext>
              </a:extLst>
            </p:cNvPr>
            <p:cNvSpPr txBox="1"/>
            <p:nvPr/>
          </p:nvSpPr>
          <p:spPr>
            <a:xfrm>
              <a:off x="1682553" y="2051783"/>
              <a:ext cx="1265795" cy="707886"/>
            </a:xfrm>
            <a:prstGeom prst="rect">
              <a:avLst/>
            </a:prstGeom>
            <a:noFill/>
          </p:spPr>
          <p:txBody>
            <a:bodyPr wrap="none" rtlCol="0">
              <a:spAutoFit/>
            </a:bodyPr>
            <a:lstStyle/>
            <a:p>
              <a:pPr algn="ctr"/>
              <a:r>
                <a:rPr lang="zh-TW" altLang="en-US" sz="2000" b="1" dirty="0">
                  <a:solidFill>
                    <a:schemeClr val="bg1"/>
                  </a:solidFill>
                  <a:latin typeface="微軟正黑體 Light" panose="020B0304030504040204" pitchFamily="34" charset="-120"/>
                  <a:ea typeface="微軟正黑體 Light" panose="020B0304030504040204" pitchFamily="34" charset="-120"/>
                </a:rPr>
                <a:t>目標市場</a:t>
              </a:r>
              <a:endParaRPr lang="en-US" altLang="zh-TW" sz="2000" b="1" dirty="0">
                <a:solidFill>
                  <a:schemeClr val="bg1"/>
                </a:solidFill>
                <a:latin typeface="微軟正黑體 Light" panose="020B0304030504040204" pitchFamily="34" charset="-120"/>
                <a:ea typeface="微軟正黑體 Light" panose="020B0304030504040204" pitchFamily="34" charset="-120"/>
              </a:endParaRPr>
            </a:p>
            <a:p>
              <a:pPr algn="ctr"/>
              <a:r>
                <a:rPr lang="en-US" altLang="ko-KR" sz="2000" b="1" dirty="0">
                  <a:solidFill>
                    <a:schemeClr val="bg1"/>
                  </a:solidFill>
                  <a:latin typeface="微軟正黑體 Light" panose="020B0304030504040204" pitchFamily="34" charset="-120"/>
                  <a:ea typeface="微軟正黑體 Light" panose="020B0304030504040204" pitchFamily="34" charset="-120"/>
                </a:rPr>
                <a:t>Targeting</a:t>
              </a:r>
              <a:endParaRPr lang="ko-KR" altLang="en-US" sz="2000" b="1" dirty="0">
                <a:solidFill>
                  <a:schemeClr val="bg1"/>
                </a:solidFill>
                <a:latin typeface="微軟正黑體 Light" panose="020B0304030504040204" pitchFamily="34" charset="-120"/>
              </a:endParaRPr>
            </a:p>
          </p:txBody>
        </p:sp>
        <p:sp>
          <p:nvSpPr>
            <p:cNvPr id="25" name="TextBox 16">
              <a:extLst>
                <a:ext uri="{FF2B5EF4-FFF2-40B4-BE49-F238E27FC236}">
                  <a16:creationId xmlns:a16="http://schemas.microsoft.com/office/drawing/2014/main" id="{DB6CC92F-6243-482A-0719-0BF83F3A213D}"/>
                </a:ext>
              </a:extLst>
            </p:cNvPr>
            <p:cNvSpPr txBox="1"/>
            <p:nvPr/>
          </p:nvSpPr>
          <p:spPr>
            <a:xfrm>
              <a:off x="902204" y="3083802"/>
              <a:ext cx="2826491" cy="1293559"/>
            </a:xfrm>
            <a:prstGeom prst="rect">
              <a:avLst/>
            </a:prstGeom>
            <a:noFill/>
          </p:spPr>
          <p:txBody>
            <a:bodyPr wrap="square" rtlCol="0">
              <a:spAutoFit/>
            </a:bodyPr>
            <a:lstStyle/>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針對</a:t>
              </a:r>
              <a:r>
                <a:rPr lang="en-US" altLang="zh-TW" sz="1600" spc="-150" dirty="0">
                  <a:latin typeface="微軟正黑體 Light" panose="020B0304030504040204" pitchFamily="34" charset="-120"/>
                  <a:ea typeface="微軟正黑體 Light" panose="020B0304030504040204" pitchFamily="34" charset="-120"/>
                </a:rPr>
                <a:t>20</a:t>
              </a:r>
              <a:r>
                <a:rPr lang="zh-TW" altLang="en-US" sz="1600" spc="-150" dirty="0">
                  <a:latin typeface="微軟正黑體 Light" panose="020B0304030504040204" pitchFamily="34" charset="-120"/>
                  <a:ea typeface="微軟正黑體 Light" panose="020B0304030504040204" pitchFamily="34" charset="-120"/>
                </a:rPr>
                <a:t>至</a:t>
              </a:r>
              <a:r>
                <a:rPr lang="en-US" altLang="zh-TW" sz="1600" spc="-150" dirty="0">
                  <a:latin typeface="微軟正黑體 Light" panose="020B0304030504040204" pitchFamily="34" charset="-120"/>
                  <a:ea typeface="微軟正黑體 Light" panose="020B0304030504040204" pitchFamily="34" charset="-120"/>
                </a:rPr>
                <a:t>30</a:t>
              </a:r>
              <a:r>
                <a:rPr lang="zh-TW" altLang="en-US" sz="1600" spc="-150" dirty="0">
                  <a:latin typeface="微軟正黑體 Light" panose="020B0304030504040204" pitchFamily="34" charset="-120"/>
                  <a:ea typeface="微軟正黑體 Light" panose="020B0304030504040204" pitchFamily="34" charset="-120"/>
                </a:rPr>
                <a:t>歲之間，對旅遊有濃厚興趣且預算有限的群體。</a:t>
              </a:r>
            </a:p>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對於追求文化深度和自然美景的旅遊者。</a:t>
              </a:r>
              <a:endParaRPr lang="ko-KR" altLang="en-US" sz="1600" spc="-150" dirty="0">
                <a:latin typeface="微軟正黑體 Light" panose="020B0304030504040204" pitchFamily="34" charset="-120"/>
              </a:endParaRPr>
            </a:p>
          </p:txBody>
        </p:sp>
      </p:grpSp>
      <p:grpSp>
        <p:nvGrpSpPr>
          <p:cNvPr id="26" name="群組 25"/>
          <p:cNvGrpSpPr/>
          <p:nvPr/>
        </p:nvGrpSpPr>
        <p:grpSpPr>
          <a:xfrm>
            <a:off x="8115313" y="1689101"/>
            <a:ext cx="3541157" cy="3479799"/>
            <a:chOff x="544873" y="1932801"/>
            <a:chExt cx="3541157" cy="3479799"/>
          </a:xfrm>
        </p:grpSpPr>
        <p:sp>
          <p:nvSpPr>
            <p:cNvPr id="27" name="사각형: 둥근 모서리 3">
              <a:extLst>
                <a:ext uri="{FF2B5EF4-FFF2-40B4-BE49-F238E27FC236}">
                  <a16:creationId xmlns:a16="http://schemas.microsoft.com/office/drawing/2014/main" id="{2F7A7E0C-9218-D337-C592-5D3960F7D537}"/>
                </a:ext>
              </a:extLst>
            </p:cNvPr>
            <p:cNvSpPr/>
            <p:nvPr/>
          </p:nvSpPr>
          <p:spPr>
            <a:xfrm>
              <a:off x="544873" y="2386221"/>
              <a:ext cx="3541157" cy="3026379"/>
            </a:xfrm>
            <a:prstGeom prst="roundRect">
              <a:avLst>
                <a:gd name="adj" fmla="val 21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5">
              <a:extLst>
                <a:ext uri="{FF2B5EF4-FFF2-40B4-BE49-F238E27FC236}">
                  <a16:creationId xmlns:a16="http://schemas.microsoft.com/office/drawing/2014/main" id="{8495A723-5404-78E2-929B-8CE015918C62}"/>
                </a:ext>
              </a:extLst>
            </p:cNvPr>
            <p:cNvSpPr/>
            <p:nvPr/>
          </p:nvSpPr>
          <p:spPr>
            <a:xfrm>
              <a:off x="784814" y="1932801"/>
              <a:ext cx="3061275" cy="935527"/>
            </a:xfrm>
            <a:prstGeom prst="roundRect">
              <a:avLst>
                <a:gd name="adj" fmla="val 48194"/>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13">
              <a:extLst>
                <a:ext uri="{FF2B5EF4-FFF2-40B4-BE49-F238E27FC236}">
                  <a16:creationId xmlns:a16="http://schemas.microsoft.com/office/drawing/2014/main" id="{DD9611FB-AD51-84D4-8856-B4CBABB39BB2}"/>
                </a:ext>
              </a:extLst>
            </p:cNvPr>
            <p:cNvSpPr txBox="1"/>
            <p:nvPr/>
          </p:nvSpPr>
          <p:spPr>
            <a:xfrm>
              <a:off x="1587848" y="2051783"/>
              <a:ext cx="1455207" cy="707886"/>
            </a:xfrm>
            <a:prstGeom prst="rect">
              <a:avLst/>
            </a:prstGeom>
            <a:noFill/>
          </p:spPr>
          <p:txBody>
            <a:bodyPr wrap="none" rtlCol="0">
              <a:spAutoFit/>
            </a:bodyPr>
            <a:lstStyle/>
            <a:p>
              <a:pPr algn="ctr"/>
              <a:r>
                <a:rPr lang="zh-TW" altLang="en-US" sz="2000" b="1" dirty="0">
                  <a:solidFill>
                    <a:schemeClr val="bg1"/>
                  </a:solidFill>
                  <a:latin typeface="微軟正黑體 Light" panose="020B0304030504040204" pitchFamily="34" charset="-120"/>
                  <a:ea typeface="微軟正黑體 Light" panose="020B0304030504040204" pitchFamily="34" charset="-120"/>
                </a:rPr>
                <a:t>市場定位</a:t>
              </a:r>
              <a:endParaRPr lang="en-US" altLang="zh-TW" sz="2000" b="1" dirty="0">
                <a:solidFill>
                  <a:schemeClr val="bg1"/>
                </a:solidFill>
                <a:latin typeface="微軟正黑體 Light" panose="020B0304030504040204" pitchFamily="34" charset="-120"/>
                <a:ea typeface="微軟正黑體 Light" panose="020B0304030504040204" pitchFamily="34" charset="-120"/>
              </a:endParaRPr>
            </a:p>
            <a:p>
              <a:pPr algn="ctr"/>
              <a:r>
                <a:rPr lang="en-US" altLang="ko-KR" sz="2000" b="1" dirty="0">
                  <a:solidFill>
                    <a:schemeClr val="bg1"/>
                  </a:solidFill>
                  <a:latin typeface="微軟正黑體 Light" panose="020B0304030504040204" pitchFamily="34" charset="-120"/>
                  <a:ea typeface="微軟正黑體 Light" panose="020B0304030504040204" pitchFamily="34" charset="-120"/>
                </a:rPr>
                <a:t>Positioning</a:t>
              </a:r>
              <a:endParaRPr lang="ko-KR" altLang="en-US" sz="2000" b="1" dirty="0">
                <a:solidFill>
                  <a:schemeClr val="bg1"/>
                </a:solidFill>
                <a:latin typeface="微軟正黑體 Light" panose="020B0304030504040204" pitchFamily="34" charset="-120"/>
              </a:endParaRPr>
            </a:p>
          </p:txBody>
        </p:sp>
        <p:sp>
          <p:nvSpPr>
            <p:cNvPr id="30" name="TextBox 16">
              <a:extLst>
                <a:ext uri="{FF2B5EF4-FFF2-40B4-BE49-F238E27FC236}">
                  <a16:creationId xmlns:a16="http://schemas.microsoft.com/office/drawing/2014/main" id="{DB6CC92F-6243-482A-0719-0BF83F3A213D}"/>
                </a:ext>
              </a:extLst>
            </p:cNvPr>
            <p:cNvSpPr txBox="1"/>
            <p:nvPr/>
          </p:nvSpPr>
          <p:spPr>
            <a:xfrm>
              <a:off x="902204" y="3083802"/>
              <a:ext cx="2826491" cy="1909112"/>
            </a:xfrm>
            <a:prstGeom prst="rect">
              <a:avLst/>
            </a:prstGeom>
            <a:noFill/>
          </p:spPr>
          <p:txBody>
            <a:bodyPr wrap="square" rtlCol="0">
              <a:spAutoFit/>
            </a:bodyPr>
            <a:lstStyle/>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強調宜花東地區獨特的自然景觀和文化特色。</a:t>
              </a:r>
            </a:p>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提供經濟實惠且富有地方特色的旅遊體驗。</a:t>
              </a:r>
            </a:p>
            <a:p>
              <a:pPr algn="just">
                <a:lnSpc>
                  <a:spcPct val="125000"/>
                </a:lnSpc>
              </a:pPr>
              <a:r>
                <a:rPr lang="zh-TW" altLang="en-US" sz="1600" spc="-150" dirty="0">
                  <a:latin typeface="微軟正黑體 Light" panose="020B0304030504040204" pitchFamily="34" charset="-120"/>
                  <a:ea typeface="微軟正黑體 Light" panose="020B0304030504040204" pitchFamily="34" charset="-120"/>
                </a:rPr>
                <a:t>強調旅遊行程的靈活性和個性化選項，滿足不同旅遊者的需求。</a:t>
              </a:r>
              <a:endParaRPr lang="ko-KR" altLang="en-US" sz="1600" spc="-150" dirty="0">
                <a:latin typeface="微軟正黑體 Light" panose="020B0304030504040204" pitchFamily="34" charset="-120"/>
              </a:endParaRPr>
            </a:p>
          </p:txBody>
        </p:sp>
      </p:grpSp>
    </p:spTree>
    <p:extLst>
      <p:ext uri="{BB962C8B-B14F-4D97-AF65-F5344CB8AC3E}">
        <p14:creationId xmlns:p14="http://schemas.microsoft.com/office/powerpoint/2010/main" val="52198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63267" y="2656870"/>
            <a:ext cx="1465466"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3</a:t>
            </a: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464792" y="3241645"/>
            <a:ext cx="3262432"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販售對象</a:t>
            </a:r>
            <a:endParaRPr lang="ko-KR" altLang="en-US" sz="6000" b="1" dirty="0">
              <a:solidFill>
                <a:schemeClr val="tx1">
                  <a:lumMod val="75000"/>
                  <a:lumOff val="25000"/>
                </a:schemeClr>
              </a:solidFill>
              <a:latin typeface="+mj-ea"/>
              <a:ea typeface="+mj-ea"/>
            </a:endParaRPr>
          </a:p>
        </p:txBody>
      </p:sp>
      <p:sp>
        <p:nvSpPr>
          <p:cNvPr id="5" name="矩形 4"/>
          <p:cNvSpPr/>
          <p:nvPr/>
        </p:nvSpPr>
        <p:spPr>
          <a:xfrm>
            <a:off x="9711267" y="6295152"/>
            <a:ext cx="2398705"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286946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653A235C-0747-42EC-9FDA-6F0D279123EA}"/>
              </a:ext>
            </a:extLst>
          </p:cNvPr>
          <p:cNvPicPr>
            <a:picLocks noChangeAspect="1"/>
          </p:cNvPicPr>
          <p:nvPr/>
        </p:nvPicPr>
        <p:blipFill>
          <a:blip r:embed="rId2">
            <a:duotone>
              <a:schemeClr val="bg2">
                <a:shade val="45000"/>
                <a:satMod val="135000"/>
              </a:schemeClr>
              <a:prstClr val="white"/>
            </a:duotone>
          </a:blip>
          <a:stretch>
            <a:fillRect/>
          </a:stretch>
        </p:blipFill>
        <p:spPr>
          <a:xfrm flipH="1">
            <a:off x="7638884" y="0"/>
            <a:ext cx="4572396" cy="4572396"/>
          </a:xfrm>
          <a:prstGeom prst="rect">
            <a:avLst/>
          </a:prstGeom>
        </p:spPr>
      </p:pic>
      <p:sp>
        <p:nvSpPr>
          <p:cNvPr id="7" name="사각형: 둥근 모서리 6">
            <a:extLst>
              <a:ext uri="{FF2B5EF4-FFF2-40B4-BE49-F238E27FC236}">
                <a16:creationId xmlns:a16="http://schemas.microsoft.com/office/drawing/2014/main" id="{9ED73910-696E-3756-625B-C7C38B4E5457}"/>
              </a:ext>
            </a:extLst>
          </p:cNvPr>
          <p:cNvSpPr/>
          <p:nvPr/>
        </p:nvSpPr>
        <p:spPr>
          <a:xfrm>
            <a:off x="907631" y="1041090"/>
            <a:ext cx="10376738" cy="1217025"/>
          </a:xfrm>
          <a:prstGeom prst="roundRect">
            <a:avLst>
              <a:gd name="adj" fmla="val 17316"/>
            </a:avLst>
          </a:prstGeom>
          <a:solidFill>
            <a:schemeClr val="bg1"/>
          </a:solidFill>
          <a:ln>
            <a:noFill/>
          </a:ln>
          <a:effectLst>
            <a:outerShdw blurRad="127000" dir="2700000" algn="tl" rotWithShape="0">
              <a:schemeClr val="bg1">
                <a:lumMod val="8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D79CF1C0-F1BA-A733-405A-639ACF4CAA7C}"/>
              </a:ext>
            </a:extLst>
          </p:cNvPr>
          <p:cNvSpPr/>
          <p:nvPr/>
        </p:nvSpPr>
        <p:spPr>
          <a:xfrm>
            <a:off x="907631" y="2852393"/>
            <a:ext cx="10376738" cy="1217025"/>
          </a:xfrm>
          <a:prstGeom prst="roundRect">
            <a:avLst>
              <a:gd name="adj" fmla="val 17316"/>
            </a:avLst>
          </a:prstGeom>
          <a:solidFill>
            <a:schemeClr val="bg1"/>
          </a:solidFill>
          <a:ln>
            <a:noFill/>
          </a:ln>
          <a:effectLst>
            <a:outerShdw blurRad="127000" dir="2700000" algn="tl" rotWithShape="0">
              <a:schemeClr val="bg1">
                <a:lumMod val="8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6DF0046F-7663-EB53-777A-D8F0BD48ADB8}"/>
              </a:ext>
            </a:extLst>
          </p:cNvPr>
          <p:cNvSpPr/>
          <p:nvPr/>
        </p:nvSpPr>
        <p:spPr>
          <a:xfrm>
            <a:off x="907631" y="4663695"/>
            <a:ext cx="10376738" cy="1217025"/>
          </a:xfrm>
          <a:prstGeom prst="roundRect">
            <a:avLst>
              <a:gd name="adj" fmla="val 17316"/>
            </a:avLst>
          </a:prstGeom>
          <a:solidFill>
            <a:schemeClr val="bg1"/>
          </a:solidFill>
          <a:ln>
            <a:noFill/>
          </a:ln>
          <a:effectLst>
            <a:outerShdw blurRad="127000" dir="2700000" algn="tl" rotWithShape="0">
              <a:schemeClr val="bg1">
                <a:lumMod val="8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521497A-9EFD-3DE7-77B2-79A0F9FC4237}"/>
              </a:ext>
            </a:extLst>
          </p:cNvPr>
          <p:cNvSpPr txBox="1"/>
          <p:nvPr/>
        </p:nvSpPr>
        <p:spPr>
          <a:xfrm>
            <a:off x="2611796" y="1418769"/>
            <a:ext cx="6934912" cy="461665"/>
          </a:xfrm>
          <a:prstGeom prst="rect">
            <a:avLst/>
          </a:prstGeom>
          <a:noFill/>
        </p:spPr>
        <p:txBody>
          <a:bodyPr wrap="none" rtlCol="0">
            <a:spAutoFit/>
          </a:bodyPr>
          <a:lstStyle/>
          <a:p>
            <a:pPr algn="ct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目標客群：</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20~30</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歲的學生或是剛出社會的年輕人</a:t>
            </a:r>
            <a:endParaRPr lang="ko-KR" altLang="en-US" sz="2400" dirty="0">
              <a:solidFill>
                <a:schemeClr val="tx1">
                  <a:lumMod val="75000"/>
                  <a:lumOff val="25000"/>
                </a:schemeClr>
              </a:solidFill>
              <a:latin typeface="微軟正黑體 Light" panose="020B0304030504040204" pitchFamily="34" charset="-120"/>
            </a:endParaRPr>
          </a:p>
        </p:txBody>
      </p:sp>
      <p:sp>
        <p:nvSpPr>
          <p:cNvPr id="11" name="TextBox 10">
            <a:extLst>
              <a:ext uri="{FF2B5EF4-FFF2-40B4-BE49-F238E27FC236}">
                <a16:creationId xmlns:a16="http://schemas.microsoft.com/office/drawing/2014/main" id="{E5386354-2D36-450F-01F0-F541B9C90FEC}"/>
              </a:ext>
            </a:extLst>
          </p:cNvPr>
          <p:cNvSpPr txBox="1"/>
          <p:nvPr/>
        </p:nvSpPr>
        <p:spPr>
          <a:xfrm>
            <a:off x="4852789" y="3230072"/>
            <a:ext cx="2452916" cy="461665"/>
          </a:xfrm>
          <a:prstGeom prst="rect">
            <a:avLst/>
          </a:prstGeom>
          <a:noFill/>
        </p:spPr>
        <p:txBody>
          <a:bodyPr wrap="none" rtlCol="0">
            <a:spAutoFit/>
          </a:bodyPr>
          <a:lstStyle/>
          <a:p>
            <a:pPr algn="ct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旅遊天數</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:4</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天</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3</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夜</a:t>
            </a:r>
            <a:endParaRPr lang="ko-KR" altLang="en-US" sz="2400" dirty="0">
              <a:solidFill>
                <a:schemeClr val="tx1">
                  <a:lumMod val="75000"/>
                  <a:lumOff val="25000"/>
                </a:schemeClr>
              </a:solidFill>
              <a:latin typeface="微軟正黑體 Light" panose="020B0304030504040204" pitchFamily="34" charset="-120"/>
            </a:endParaRPr>
          </a:p>
        </p:txBody>
      </p:sp>
      <p:sp>
        <p:nvSpPr>
          <p:cNvPr id="12" name="TextBox 11">
            <a:extLst>
              <a:ext uri="{FF2B5EF4-FFF2-40B4-BE49-F238E27FC236}">
                <a16:creationId xmlns:a16="http://schemas.microsoft.com/office/drawing/2014/main" id="{66045F20-CD8A-53F2-2861-2998A004DDA8}"/>
              </a:ext>
            </a:extLst>
          </p:cNvPr>
          <p:cNvSpPr txBox="1"/>
          <p:nvPr/>
        </p:nvSpPr>
        <p:spPr>
          <a:xfrm>
            <a:off x="4749397" y="5041374"/>
            <a:ext cx="2659702" cy="461665"/>
          </a:xfrm>
          <a:prstGeom prst="rect">
            <a:avLst/>
          </a:prstGeom>
          <a:noFill/>
        </p:spPr>
        <p:txBody>
          <a:bodyPr wrap="none" rtlCol="0">
            <a:spAutoFit/>
          </a:bodyPr>
          <a:lstStyle/>
          <a:p>
            <a:pPr algn="ct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旅遊人數</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約</a:t>
            </a:r>
            <a:r>
              <a:rPr lang="en-US" altLang="zh-TW"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5~7</a:t>
            </a:r>
            <a:r>
              <a:rPr lang="zh-TW" altLang="en-US" sz="2400" dirty="0">
                <a:solidFill>
                  <a:schemeClr val="tx1">
                    <a:lumMod val="75000"/>
                    <a:lumOff val="25000"/>
                  </a:schemeClr>
                </a:solidFill>
                <a:latin typeface="微軟正黑體 Light" panose="020B0304030504040204" pitchFamily="34" charset="-120"/>
                <a:ea typeface="微軟正黑體 Light" panose="020B0304030504040204" pitchFamily="34" charset="-120"/>
              </a:rPr>
              <a:t>人</a:t>
            </a:r>
            <a:endParaRPr lang="ko-KR" altLang="en-US" sz="2400" dirty="0">
              <a:solidFill>
                <a:schemeClr val="tx1">
                  <a:lumMod val="75000"/>
                  <a:lumOff val="25000"/>
                </a:schemeClr>
              </a:solidFill>
              <a:latin typeface="微軟正黑體 Light" panose="020B0304030504040204" pitchFamily="34" charset="-120"/>
            </a:endParaRPr>
          </a:p>
        </p:txBody>
      </p:sp>
      <p:sp>
        <p:nvSpPr>
          <p:cNvPr id="19" name="矩形 18"/>
          <p:cNvSpPr/>
          <p:nvPr/>
        </p:nvSpPr>
        <p:spPr>
          <a:xfrm>
            <a:off x="9736667" y="6295152"/>
            <a:ext cx="2373305" cy="487253"/>
          </a:xfrm>
          <a:prstGeom prst="rect">
            <a:avLst/>
          </a:prstGeom>
          <a:solidFill>
            <a:srgbClr val="5C9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400348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9D4"/>
        </a:solidFill>
        <a:effectLst/>
      </p:bgPr>
    </p:bg>
    <p:spTree>
      <p:nvGrpSpPr>
        <p:cNvPr id="1" name=""/>
        <p:cNvGrpSpPr/>
        <p:nvPr/>
      </p:nvGrpSpPr>
      <p:grpSpPr>
        <a:xfrm>
          <a:off x="0" y="0"/>
          <a:ext cx="0" cy="0"/>
          <a:chOff x="0" y="0"/>
          <a:chExt cx="0" cy="0"/>
        </a:xfrm>
      </p:grpSpPr>
      <p:pic>
        <p:nvPicPr>
          <p:cNvPr id="20" name="그래픽 19" descr="유기적 모서리 셰이프">
            <a:extLst>
              <a:ext uri="{FF2B5EF4-FFF2-40B4-BE49-F238E27FC236}">
                <a16:creationId xmlns:a16="http://schemas.microsoft.com/office/drawing/2014/main" id="{463C986B-CD8F-61F9-CE4C-8C79AA53B252}"/>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0" y="0"/>
            <a:ext cx="4572000" cy="4572000"/>
          </a:xfrm>
          <a:prstGeom prst="rect">
            <a:avLst/>
          </a:prstGeom>
        </p:spPr>
      </p:pic>
      <p:sp>
        <p:nvSpPr>
          <p:cNvPr id="2" name="TextBox 1">
            <a:extLst>
              <a:ext uri="{FF2B5EF4-FFF2-40B4-BE49-F238E27FC236}">
                <a16:creationId xmlns:a16="http://schemas.microsoft.com/office/drawing/2014/main" id="{43975F80-8B6F-03DE-31B2-BEBD893CE300}"/>
              </a:ext>
            </a:extLst>
          </p:cNvPr>
          <p:cNvSpPr txBox="1"/>
          <p:nvPr/>
        </p:nvSpPr>
        <p:spPr>
          <a:xfrm>
            <a:off x="5359260" y="2656870"/>
            <a:ext cx="1473480" cy="584775"/>
          </a:xfrm>
          <a:prstGeom prst="rect">
            <a:avLst/>
          </a:prstGeom>
          <a:noFill/>
        </p:spPr>
        <p:txBody>
          <a:bodyPr wrap="none" rtlCol="0">
            <a:spAutoFit/>
          </a:bodyPr>
          <a:lstStyle/>
          <a:p>
            <a:pPr algn="ctr"/>
            <a:r>
              <a:rPr lang="en-US" altLang="ko-KR" sz="3200" spc="300" dirty="0">
                <a:solidFill>
                  <a:schemeClr val="tx1">
                    <a:lumMod val="75000"/>
                    <a:lumOff val="25000"/>
                  </a:schemeClr>
                </a:solidFill>
                <a:latin typeface="+mj-ea"/>
                <a:ea typeface="+mj-ea"/>
              </a:rPr>
              <a:t>Part 4</a:t>
            </a:r>
            <a:endParaRPr lang="ko-KR" altLang="en-US" sz="3200" spc="300" dirty="0">
              <a:solidFill>
                <a:schemeClr val="tx1">
                  <a:lumMod val="75000"/>
                  <a:lumOff val="25000"/>
                </a:schemeClr>
              </a:solidFill>
              <a:latin typeface="+mj-ea"/>
              <a:ea typeface="+mj-ea"/>
            </a:endParaRPr>
          </a:p>
        </p:txBody>
      </p:sp>
      <p:sp>
        <p:nvSpPr>
          <p:cNvPr id="4" name="TextBox 3">
            <a:extLst>
              <a:ext uri="{FF2B5EF4-FFF2-40B4-BE49-F238E27FC236}">
                <a16:creationId xmlns:a16="http://schemas.microsoft.com/office/drawing/2014/main" id="{EEA94A04-6EC3-D7F8-005E-8C392AA0138E}"/>
              </a:ext>
            </a:extLst>
          </p:cNvPr>
          <p:cNvSpPr txBox="1"/>
          <p:nvPr/>
        </p:nvSpPr>
        <p:spPr>
          <a:xfrm>
            <a:off x="4849514" y="3241645"/>
            <a:ext cx="2492990" cy="1015663"/>
          </a:xfrm>
          <a:prstGeom prst="rect">
            <a:avLst/>
          </a:prstGeom>
          <a:noFill/>
        </p:spPr>
        <p:txBody>
          <a:bodyPr wrap="none" rtlCol="0">
            <a:spAutoFit/>
          </a:bodyPr>
          <a:lstStyle/>
          <a:p>
            <a:pPr algn="ctr"/>
            <a:r>
              <a:rPr lang="zh-TW" altLang="en-US" sz="6000" b="1" dirty="0">
                <a:solidFill>
                  <a:schemeClr val="tx1">
                    <a:lumMod val="75000"/>
                    <a:lumOff val="25000"/>
                  </a:schemeClr>
                </a:solidFill>
                <a:latin typeface="+mj-ea"/>
                <a:ea typeface="+mj-ea"/>
              </a:rPr>
              <a:t>行程表</a:t>
            </a:r>
            <a:endParaRPr lang="ko-KR" altLang="en-US" sz="6000" b="1" dirty="0">
              <a:solidFill>
                <a:schemeClr val="tx1">
                  <a:lumMod val="75000"/>
                  <a:lumOff val="25000"/>
                </a:schemeClr>
              </a:solidFill>
              <a:latin typeface="+mj-ea"/>
              <a:ea typeface="+mj-ea"/>
            </a:endParaRPr>
          </a:p>
        </p:txBody>
      </p:sp>
      <p:sp>
        <p:nvSpPr>
          <p:cNvPr id="5" name="矩形 4"/>
          <p:cNvSpPr/>
          <p:nvPr/>
        </p:nvSpPr>
        <p:spPr>
          <a:xfrm>
            <a:off x="9795933" y="6295152"/>
            <a:ext cx="2314039" cy="487253"/>
          </a:xfrm>
          <a:prstGeom prst="rect">
            <a:avLst/>
          </a:prstGeom>
          <a:solidFill>
            <a:srgbClr val="F4E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4E9D4"/>
              </a:solidFill>
            </a:endParaRPr>
          </a:p>
        </p:txBody>
      </p:sp>
    </p:spTree>
    <p:extLst>
      <p:ext uri="{BB962C8B-B14F-4D97-AF65-F5344CB8AC3E}">
        <p14:creationId xmlns:p14="http://schemas.microsoft.com/office/powerpoint/2010/main" val="15088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인스타그램갬성">
      <a:dk1>
        <a:sysClr val="windowText" lastClr="000000"/>
      </a:dk1>
      <a:lt1>
        <a:sysClr val="window" lastClr="FFFFFF"/>
      </a:lt1>
      <a:dk2>
        <a:srgbClr val="44546A"/>
      </a:dk2>
      <a:lt2>
        <a:srgbClr val="E7E6E6"/>
      </a:lt2>
      <a:accent1>
        <a:srgbClr val="5C95C2"/>
      </a:accent1>
      <a:accent2>
        <a:srgbClr val="779289"/>
      </a:accent2>
      <a:accent3>
        <a:srgbClr val="97AEB6"/>
      </a:accent3>
      <a:accent4>
        <a:srgbClr val="F1E3C8"/>
      </a:accent4>
      <a:accent5>
        <a:srgbClr val="D9D1CE"/>
      </a:accent5>
      <a:accent6>
        <a:srgbClr val="9C918C"/>
      </a:accent6>
      <a:hlink>
        <a:srgbClr val="3F3F3F"/>
      </a:hlink>
      <a:folHlink>
        <a:srgbClr val="3F3F3F"/>
      </a:folHlink>
    </a:clrScheme>
    <a:fontScheme name="Pretendard Black">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6179</TotalTime>
  <Words>2040</Words>
  <Application>Microsoft Office PowerPoint</Application>
  <PresentationFormat>寬螢幕</PresentationFormat>
  <Paragraphs>303</Paragraphs>
  <Slides>35</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35</vt:i4>
      </vt:variant>
    </vt:vector>
  </HeadingPairs>
  <TitlesOfParts>
    <vt:vector size="43" baseType="lpstr">
      <vt:lpstr>Arial Unicode MS</vt:lpstr>
      <vt:lpstr>PingFang TC Regular</vt:lpstr>
      <vt:lpstr>PingFang TC Semibold</vt:lpstr>
      <vt:lpstr>Pretendard</vt:lpstr>
      <vt:lpstr>Pretendard Black</vt:lpstr>
      <vt:lpstr>微軟正黑體 Light</vt:lpstr>
      <vt:lpstr>Arial</vt:lpstr>
      <vt:lpstr>Office 테마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Paul Wei</cp:lastModifiedBy>
  <cp:revision>109</cp:revision>
  <dcterms:created xsi:type="dcterms:W3CDTF">2023-08-20T10:34:02Z</dcterms:created>
  <dcterms:modified xsi:type="dcterms:W3CDTF">2023-12-26T13:33:19Z</dcterms:modified>
</cp:coreProperties>
</file>